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B2B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60" d="100"/>
          <a:sy n="60" d="100"/>
        </p:scale>
        <p:origin x="346" y="-2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5EEDF-4422-A9A7-BA62-F107DA4A587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65A9724-E6B2-BC65-FF24-3E844E94831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9BDA26D-30CA-C965-A86A-0A1451A3C693}"/>
              </a:ext>
            </a:extLst>
          </p:cNvPr>
          <p:cNvSpPr>
            <a:spLocks noGrp="1"/>
          </p:cNvSpPr>
          <p:nvPr>
            <p:ph type="dt" sz="half" idx="10"/>
          </p:nvPr>
        </p:nvSpPr>
        <p:spPr/>
        <p:txBody>
          <a:bodyPr/>
          <a:lstStyle/>
          <a:p>
            <a:fld id="{EC4CA8B7-67E9-445B-86A8-AB35D04A5CD1}" type="datetimeFigureOut">
              <a:rPr lang="en-GB" smtClean="0"/>
              <a:t>17/11/2022</a:t>
            </a:fld>
            <a:endParaRPr lang="en-GB"/>
          </a:p>
        </p:txBody>
      </p:sp>
      <p:sp>
        <p:nvSpPr>
          <p:cNvPr id="5" name="Footer Placeholder 4">
            <a:extLst>
              <a:ext uri="{FF2B5EF4-FFF2-40B4-BE49-F238E27FC236}">
                <a16:creationId xmlns:a16="http://schemas.microsoft.com/office/drawing/2014/main" id="{84AF2460-8AFE-BE90-56CC-E12D9329FEC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2CA7104-374F-4834-F10A-1F97EE590064}"/>
              </a:ext>
            </a:extLst>
          </p:cNvPr>
          <p:cNvSpPr>
            <a:spLocks noGrp="1"/>
          </p:cNvSpPr>
          <p:nvPr>
            <p:ph type="sldNum" sz="quarter" idx="12"/>
          </p:nvPr>
        </p:nvSpPr>
        <p:spPr/>
        <p:txBody>
          <a:bodyPr/>
          <a:lstStyle/>
          <a:p>
            <a:fld id="{E2D49661-999B-4CE5-9183-5D35C3D5E091}" type="slidenum">
              <a:rPr lang="en-GB" smtClean="0"/>
              <a:t>‹#›</a:t>
            </a:fld>
            <a:endParaRPr lang="en-GB"/>
          </a:p>
        </p:txBody>
      </p:sp>
    </p:spTree>
    <p:extLst>
      <p:ext uri="{BB962C8B-B14F-4D97-AF65-F5344CB8AC3E}">
        <p14:creationId xmlns:p14="http://schemas.microsoft.com/office/powerpoint/2010/main" val="2794425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99B78-7E4B-22F3-0006-2BA7902BE32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1C02A15-E0F6-5695-E854-8647DAEF100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FBB1DE3-14F3-6016-17B1-B89C0885B577}"/>
              </a:ext>
            </a:extLst>
          </p:cNvPr>
          <p:cNvSpPr>
            <a:spLocks noGrp="1"/>
          </p:cNvSpPr>
          <p:nvPr>
            <p:ph type="dt" sz="half" idx="10"/>
          </p:nvPr>
        </p:nvSpPr>
        <p:spPr/>
        <p:txBody>
          <a:bodyPr/>
          <a:lstStyle/>
          <a:p>
            <a:fld id="{EC4CA8B7-67E9-445B-86A8-AB35D04A5CD1}" type="datetimeFigureOut">
              <a:rPr lang="en-GB" smtClean="0"/>
              <a:t>17/11/2022</a:t>
            </a:fld>
            <a:endParaRPr lang="en-GB"/>
          </a:p>
        </p:txBody>
      </p:sp>
      <p:sp>
        <p:nvSpPr>
          <p:cNvPr id="5" name="Footer Placeholder 4">
            <a:extLst>
              <a:ext uri="{FF2B5EF4-FFF2-40B4-BE49-F238E27FC236}">
                <a16:creationId xmlns:a16="http://schemas.microsoft.com/office/drawing/2014/main" id="{A0153BFD-6EBA-6704-214F-39226392916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CEA2D33-D82B-4F89-9712-665497EBADA3}"/>
              </a:ext>
            </a:extLst>
          </p:cNvPr>
          <p:cNvSpPr>
            <a:spLocks noGrp="1"/>
          </p:cNvSpPr>
          <p:nvPr>
            <p:ph type="sldNum" sz="quarter" idx="12"/>
          </p:nvPr>
        </p:nvSpPr>
        <p:spPr/>
        <p:txBody>
          <a:bodyPr/>
          <a:lstStyle/>
          <a:p>
            <a:fld id="{E2D49661-999B-4CE5-9183-5D35C3D5E091}" type="slidenum">
              <a:rPr lang="en-GB" smtClean="0"/>
              <a:t>‹#›</a:t>
            </a:fld>
            <a:endParaRPr lang="en-GB"/>
          </a:p>
        </p:txBody>
      </p:sp>
    </p:spTree>
    <p:extLst>
      <p:ext uri="{BB962C8B-B14F-4D97-AF65-F5344CB8AC3E}">
        <p14:creationId xmlns:p14="http://schemas.microsoft.com/office/powerpoint/2010/main" val="13646532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FFE8677-8B60-F8E4-98DF-7ACFDE9A538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1334DCC-7F39-B0BE-57AF-E656556B7AC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4FC48D-7C4B-48B2-7420-1EC6399E13FE}"/>
              </a:ext>
            </a:extLst>
          </p:cNvPr>
          <p:cNvSpPr>
            <a:spLocks noGrp="1"/>
          </p:cNvSpPr>
          <p:nvPr>
            <p:ph type="dt" sz="half" idx="10"/>
          </p:nvPr>
        </p:nvSpPr>
        <p:spPr/>
        <p:txBody>
          <a:bodyPr/>
          <a:lstStyle/>
          <a:p>
            <a:fld id="{EC4CA8B7-67E9-445B-86A8-AB35D04A5CD1}" type="datetimeFigureOut">
              <a:rPr lang="en-GB" smtClean="0"/>
              <a:t>17/11/2022</a:t>
            </a:fld>
            <a:endParaRPr lang="en-GB"/>
          </a:p>
        </p:txBody>
      </p:sp>
      <p:sp>
        <p:nvSpPr>
          <p:cNvPr id="5" name="Footer Placeholder 4">
            <a:extLst>
              <a:ext uri="{FF2B5EF4-FFF2-40B4-BE49-F238E27FC236}">
                <a16:creationId xmlns:a16="http://schemas.microsoft.com/office/drawing/2014/main" id="{F5DE706A-D52C-8C09-54A9-9E03525BA22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F250DE2-C3AE-94D2-BD39-43D1962983A9}"/>
              </a:ext>
            </a:extLst>
          </p:cNvPr>
          <p:cNvSpPr>
            <a:spLocks noGrp="1"/>
          </p:cNvSpPr>
          <p:nvPr>
            <p:ph type="sldNum" sz="quarter" idx="12"/>
          </p:nvPr>
        </p:nvSpPr>
        <p:spPr/>
        <p:txBody>
          <a:bodyPr/>
          <a:lstStyle/>
          <a:p>
            <a:fld id="{E2D49661-999B-4CE5-9183-5D35C3D5E091}" type="slidenum">
              <a:rPr lang="en-GB" smtClean="0"/>
              <a:t>‹#›</a:t>
            </a:fld>
            <a:endParaRPr lang="en-GB"/>
          </a:p>
        </p:txBody>
      </p:sp>
    </p:spTree>
    <p:extLst>
      <p:ext uri="{BB962C8B-B14F-4D97-AF65-F5344CB8AC3E}">
        <p14:creationId xmlns:p14="http://schemas.microsoft.com/office/powerpoint/2010/main" val="2204331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0F17B-027C-61BF-EE6A-A7A3BEDCAE8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BE00F79-B219-9994-355E-C62F1294CF0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E00625-A69D-1538-781C-ADAA0DB3FF98}"/>
              </a:ext>
            </a:extLst>
          </p:cNvPr>
          <p:cNvSpPr>
            <a:spLocks noGrp="1"/>
          </p:cNvSpPr>
          <p:nvPr>
            <p:ph type="dt" sz="half" idx="10"/>
          </p:nvPr>
        </p:nvSpPr>
        <p:spPr/>
        <p:txBody>
          <a:bodyPr/>
          <a:lstStyle/>
          <a:p>
            <a:fld id="{EC4CA8B7-67E9-445B-86A8-AB35D04A5CD1}" type="datetimeFigureOut">
              <a:rPr lang="en-GB" smtClean="0"/>
              <a:t>17/11/2022</a:t>
            </a:fld>
            <a:endParaRPr lang="en-GB"/>
          </a:p>
        </p:txBody>
      </p:sp>
      <p:sp>
        <p:nvSpPr>
          <p:cNvPr id="5" name="Footer Placeholder 4">
            <a:extLst>
              <a:ext uri="{FF2B5EF4-FFF2-40B4-BE49-F238E27FC236}">
                <a16:creationId xmlns:a16="http://schemas.microsoft.com/office/drawing/2014/main" id="{AA3CF4B2-1394-A179-0479-17E00B2622C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FA66BDA-4063-3715-8540-FD0F374BB333}"/>
              </a:ext>
            </a:extLst>
          </p:cNvPr>
          <p:cNvSpPr>
            <a:spLocks noGrp="1"/>
          </p:cNvSpPr>
          <p:nvPr>
            <p:ph type="sldNum" sz="quarter" idx="12"/>
          </p:nvPr>
        </p:nvSpPr>
        <p:spPr/>
        <p:txBody>
          <a:bodyPr/>
          <a:lstStyle/>
          <a:p>
            <a:fld id="{E2D49661-999B-4CE5-9183-5D35C3D5E091}" type="slidenum">
              <a:rPr lang="en-GB" smtClean="0"/>
              <a:t>‹#›</a:t>
            </a:fld>
            <a:endParaRPr lang="en-GB"/>
          </a:p>
        </p:txBody>
      </p:sp>
    </p:spTree>
    <p:extLst>
      <p:ext uri="{BB962C8B-B14F-4D97-AF65-F5344CB8AC3E}">
        <p14:creationId xmlns:p14="http://schemas.microsoft.com/office/powerpoint/2010/main" val="3267139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B9372-6D2A-F440-7C01-454DB2CA3E5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2D80F7A-5640-00F5-CDED-8A9CB03014A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284B69C-C55C-0136-C3FE-D917E4D5978C}"/>
              </a:ext>
            </a:extLst>
          </p:cNvPr>
          <p:cNvSpPr>
            <a:spLocks noGrp="1"/>
          </p:cNvSpPr>
          <p:nvPr>
            <p:ph type="dt" sz="half" idx="10"/>
          </p:nvPr>
        </p:nvSpPr>
        <p:spPr/>
        <p:txBody>
          <a:bodyPr/>
          <a:lstStyle/>
          <a:p>
            <a:fld id="{EC4CA8B7-67E9-445B-86A8-AB35D04A5CD1}" type="datetimeFigureOut">
              <a:rPr lang="en-GB" smtClean="0"/>
              <a:t>17/11/2022</a:t>
            </a:fld>
            <a:endParaRPr lang="en-GB"/>
          </a:p>
        </p:txBody>
      </p:sp>
      <p:sp>
        <p:nvSpPr>
          <p:cNvPr id="5" name="Footer Placeholder 4">
            <a:extLst>
              <a:ext uri="{FF2B5EF4-FFF2-40B4-BE49-F238E27FC236}">
                <a16:creationId xmlns:a16="http://schemas.microsoft.com/office/drawing/2014/main" id="{B9064B03-A6EE-4462-E103-2D20C891128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B19A437-13E1-53D0-6FC4-0F89FD8B7A76}"/>
              </a:ext>
            </a:extLst>
          </p:cNvPr>
          <p:cNvSpPr>
            <a:spLocks noGrp="1"/>
          </p:cNvSpPr>
          <p:nvPr>
            <p:ph type="sldNum" sz="quarter" idx="12"/>
          </p:nvPr>
        </p:nvSpPr>
        <p:spPr/>
        <p:txBody>
          <a:bodyPr/>
          <a:lstStyle/>
          <a:p>
            <a:fld id="{E2D49661-999B-4CE5-9183-5D35C3D5E091}" type="slidenum">
              <a:rPr lang="en-GB" smtClean="0"/>
              <a:t>‹#›</a:t>
            </a:fld>
            <a:endParaRPr lang="en-GB"/>
          </a:p>
        </p:txBody>
      </p:sp>
    </p:spTree>
    <p:extLst>
      <p:ext uri="{BB962C8B-B14F-4D97-AF65-F5344CB8AC3E}">
        <p14:creationId xmlns:p14="http://schemas.microsoft.com/office/powerpoint/2010/main" val="398315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A6056-9123-9B15-252F-3053CA57499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DA2D3DB-68B0-62FE-1012-369F17B0DEB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FE4179E-7BF0-873C-DC97-A74A70E480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9CDF7A1-4E06-77BF-B664-025294A9B7B8}"/>
              </a:ext>
            </a:extLst>
          </p:cNvPr>
          <p:cNvSpPr>
            <a:spLocks noGrp="1"/>
          </p:cNvSpPr>
          <p:nvPr>
            <p:ph type="dt" sz="half" idx="10"/>
          </p:nvPr>
        </p:nvSpPr>
        <p:spPr/>
        <p:txBody>
          <a:bodyPr/>
          <a:lstStyle/>
          <a:p>
            <a:fld id="{EC4CA8B7-67E9-445B-86A8-AB35D04A5CD1}" type="datetimeFigureOut">
              <a:rPr lang="en-GB" smtClean="0"/>
              <a:t>17/11/2022</a:t>
            </a:fld>
            <a:endParaRPr lang="en-GB"/>
          </a:p>
        </p:txBody>
      </p:sp>
      <p:sp>
        <p:nvSpPr>
          <p:cNvPr id="6" name="Footer Placeholder 5">
            <a:extLst>
              <a:ext uri="{FF2B5EF4-FFF2-40B4-BE49-F238E27FC236}">
                <a16:creationId xmlns:a16="http://schemas.microsoft.com/office/drawing/2014/main" id="{72523FEC-F1B0-D4D7-96C7-5706A959C8A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63A58D0-48C4-3F69-8D68-4C166E33DA14}"/>
              </a:ext>
            </a:extLst>
          </p:cNvPr>
          <p:cNvSpPr>
            <a:spLocks noGrp="1"/>
          </p:cNvSpPr>
          <p:nvPr>
            <p:ph type="sldNum" sz="quarter" idx="12"/>
          </p:nvPr>
        </p:nvSpPr>
        <p:spPr/>
        <p:txBody>
          <a:bodyPr/>
          <a:lstStyle/>
          <a:p>
            <a:fld id="{E2D49661-999B-4CE5-9183-5D35C3D5E091}" type="slidenum">
              <a:rPr lang="en-GB" smtClean="0"/>
              <a:t>‹#›</a:t>
            </a:fld>
            <a:endParaRPr lang="en-GB"/>
          </a:p>
        </p:txBody>
      </p:sp>
    </p:spTree>
    <p:extLst>
      <p:ext uri="{BB962C8B-B14F-4D97-AF65-F5344CB8AC3E}">
        <p14:creationId xmlns:p14="http://schemas.microsoft.com/office/powerpoint/2010/main" val="492198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4A136-A570-66E3-79F4-95542CE3E47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0466AC8-5350-DF36-BD0F-336ED9EF3B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2FF7E54-7AE6-6CFF-63BF-FCA8F5097D5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06166F2-8B5A-05FD-2C21-CC025F09E0C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644FB0F-AD1D-BABC-1437-823BA6D845D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F9A82E2-F26A-71D7-5199-BB662748D266}"/>
              </a:ext>
            </a:extLst>
          </p:cNvPr>
          <p:cNvSpPr>
            <a:spLocks noGrp="1"/>
          </p:cNvSpPr>
          <p:nvPr>
            <p:ph type="dt" sz="half" idx="10"/>
          </p:nvPr>
        </p:nvSpPr>
        <p:spPr/>
        <p:txBody>
          <a:bodyPr/>
          <a:lstStyle/>
          <a:p>
            <a:fld id="{EC4CA8B7-67E9-445B-86A8-AB35D04A5CD1}" type="datetimeFigureOut">
              <a:rPr lang="en-GB" smtClean="0"/>
              <a:t>17/11/2022</a:t>
            </a:fld>
            <a:endParaRPr lang="en-GB"/>
          </a:p>
        </p:txBody>
      </p:sp>
      <p:sp>
        <p:nvSpPr>
          <p:cNvPr id="8" name="Footer Placeholder 7">
            <a:extLst>
              <a:ext uri="{FF2B5EF4-FFF2-40B4-BE49-F238E27FC236}">
                <a16:creationId xmlns:a16="http://schemas.microsoft.com/office/drawing/2014/main" id="{E94D3105-9976-EA97-1818-AEF03812192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40351FC-34D4-3AB7-4009-35B22B33B6E4}"/>
              </a:ext>
            </a:extLst>
          </p:cNvPr>
          <p:cNvSpPr>
            <a:spLocks noGrp="1"/>
          </p:cNvSpPr>
          <p:nvPr>
            <p:ph type="sldNum" sz="quarter" idx="12"/>
          </p:nvPr>
        </p:nvSpPr>
        <p:spPr/>
        <p:txBody>
          <a:bodyPr/>
          <a:lstStyle/>
          <a:p>
            <a:fld id="{E2D49661-999B-4CE5-9183-5D35C3D5E091}" type="slidenum">
              <a:rPr lang="en-GB" smtClean="0"/>
              <a:t>‹#›</a:t>
            </a:fld>
            <a:endParaRPr lang="en-GB"/>
          </a:p>
        </p:txBody>
      </p:sp>
    </p:spTree>
    <p:extLst>
      <p:ext uri="{BB962C8B-B14F-4D97-AF65-F5344CB8AC3E}">
        <p14:creationId xmlns:p14="http://schemas.microsoft.com/office/powerpoint/2010/main" val="2216935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91AD2-D91E-66F0-7458-AB5304B810F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53BAA18-FED0-4471-9FF0-01F94EEB6A65}"/>
              </a:ext>
            </a:extLst>
          </p:cNvPr>
          <p:cNvSpPr>
            <a:spLocks noGrp="1"/>
          </p:cNvSpPr>
          <p:nvPr>
            <p:ph type="dt" sz="half" idx="10"/>
          </p:nvPr>
        </p:nvSpPr>
        <p:spPr/>
        <p:txBody>
          <a:bodyPr/>
          <a:lstStyle/>
          <a:p>
            <a:fld id="{EC4CA8B7-67E9-445B-86A8-AB35D04A5CD1}" type="datetimeFigureOut">
              <a:rPr lang="en-GB" smtClean="0"/>
              <a:t>17/11/2022</a:t>
            </a:fld>
            <a:endParaRPr lang="en-GB"/>
          </a:p>
        </p:txBody>
      </p:sp>
      <p:sp>
        <p:nvSpPr>
          <p:cNvPr id="4" name="Footer Placeholder 3">
            <a:extLst>
              <a:ext uri="{FF2B5EF4-FFF2-40B4-BE49-F238E27FC236}">
                <a16:creationId xmlns:a16="http://schemas.microsoft.com/office/drawing/2014/main" id="{B4950647-A5AA-93BE-DE3E-12C8D6DFC59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C67C1BF-3E90-5852-3627-342E529A3EBA}"/>
              </a:ext>
            </a:extLst>
          </p:cNvPr>
          <p:cNvSpPr>
            <a:spLocks noGrp="1"/>
          </p:cNvSpPr>
          <p:nvPr>
            <p:ph type="sldNum" sz="quarter" idx="12"/>
          </p:nvPr>
        </p:nvSpPr>
        <p:spPr/>
        <p:txBody>
          <a:bodyPr/>
          <a:lstStyle/>
          <a:p>
            <a:fld id="{E2D49661-999B-4CE5-9183-5D35C3D5E091}" type="slidenum">
              <a:rPr lang="en-GB" smtClean="0"/>
              <a:t>‹#›</a:t>
            </a:fld>
            <a:endParaRPr lang="en-GB"/>
          </a:p>
        </p:txBody>
      </p:sp>
    </p:spTree>
    <p:extLst>
      <p:ext uri="{BB962C8B-B14F-4D97-AF65-F5344CB8AC3E}">
        <p14:creationId xmlns:p14="http://schemas.microsoft.com/office/powerpoint/2010/main" val="287206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E05EA0C-A028-4C3F-14E4-2C904EB1E0B8}"/>
              </a:ext>
            </a:extLst>
          </p:cNvPr>
          <p:cNvSpPr>
            <a:spLocks noGrp="1"/>
          </p:cNvSpPr>
          <p:nvPr>
            <p:ph type="dt" sz="half" idx="10"/>
          </p:nvPr>
        </p:nvSpPr>
        <p:spPr/>
        <p:txBody>
          <a:bodyPr/>
          <a:lstStyle/>
          <a:p>
            <a:fld id="{EC4CA8B7-67E9-445B-86A8-AB35D04A5CD1}" type="datetimeFigureOut">
              <a:rPr lang="en-GB" smtClean="0"/>
              <a:t>17/11/2022</a:t>
            </a:fld>
            <a:endParaRPr lang="en-GB"/>
          </a:p>
        </p:txBody>
      </p:sp>
      <p:sp>
        <p:nvSpPr>
          <p:cNvPr id="3" name="Footer Placeholder 2">
            <a:extLst>
              <a:ext uri="{FF2B5EF4-FFF2-40B4-BE49-F238E27FC236}">
                <a16:creationId xmlns:a16="http://schemas.microsoft.com/office/drawing/2014/main" id="{3F77830E-B6CE-4A40-3AA7-94A4541C758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3B9975B-BF82-3FBC-3C99-7718D6EE0542}"/>
              </a:ext>
            </a:extLst>
          </p:cNvPr>
          <p:cNvSpPr>
            <a:spLocks noGrp="1"/>
          </p:cNvSpPr>
          <p:nvPr>
            <p:ph type="sldNum" sz="quarter" idx="12"/>
          </p:nvPr>
        </p:nvSpPr>
        <p:spPr/>
        <p:txBody>
          <a:bodyPr/>
          <a:lstStyle/>
          <a:p>
            <a:fld id="{E2D49661-999B-4CE5-9183-5D35C3D5E091}" type="slidenum">
              <a:rPr lang="en-GB" smtClean="0"/>
              <a:t>‹#›</a:t>
            </a:fld>
            <a:endParaRPr lang="en-GB"/>
          </a:p>
        </p:txBody>
      </p:sp>
    </p:spTree>
    <p:extLst>
      <p:ext uri="{BB962C8B-B14F-4D97-AF65-F5344CB8AC3E}">
        <p14:creationId xmlns:p14="http://schemas.microsoft.com/office/powerpoint/2010/main" val="830108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0045B-C0FF-4C17-E5A7-2C0C97B9BA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6A750FE-8DFC-B5D5-C4AB-81089AE988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6BED0BC-9D0F-67E5-56C9-06D99C4BA8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256899-82F9-779E-602E-F2B058A2E176}"/>
              </a:ext>
            </a:extLst>
          </p:cNvPr>
          <p:cNvSpPr>
            <a:spLocks noGrp="1"/>
          </p:cNvSpPr>
          <p:nvPr>
            <p:ph type="dt" sz="half" idx="10"/>
          </p:nvPr>
        </p:nvSpPr>
        <p:spPr/>
        <p:txBody>
          <a:bodyPr/>
          <a:lstStyle/>
          <a:p>
            <a:fld id="{EC4CA8B7-67E9-445B-86A8-AB35D04A5CD1}" type="datetimeFigureOut">
              <a:rPr lang="en-GB" smtClean="0"/>
              <a:t>17/11/2022</a:t>
            </a:fld>
            <a:endParaRPr lang="en-GB"/>
          </a:p>
        </p:txBody>
      </p:sp>
      <p:sp>
        <p:nvSpPr>
          <p:cNvPr id="6" name="Footer Placeholder 5">
            <a:extLst>
              <a:ext uri="{FF2B5EF4-FFF2-40B4-BE49-F238E27FC236}">
                <a16:creationId xmlns:a16="http://schemas.microsoft.com/office/drawing/2014/main" id="{48C0517C-163D-2528-91CA-C7A6F1BD82A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97FDBC2-DCB7-FDEC-43AF-5C0EC1920ADD}"/>
              </a:ext>
            </a:extLst>
          </p:cNvPr>
          <p:cNvSpPr>
            <a:spLocks noGrp="1"/>
          </p:cNvSpPr>
          <p:nvPr>
            <p:ph type="sldNum" sz="quarter" idx="12"/>
          </p:nvPr>
        </p:nvSpPr>
        <p:spPr/>
        <p:txBody>
          <a:bodyPr/>
          <a:lstStyle/>
          <a:p>
            <a:fld id="{E2D49661-999B-4CE5-9183-5D35C3D5E091}" type="slidenum">
              <a:rPr lang="en-GB" smtClean="0"/>
              <a:t>‹#›</a:t>
            </a:fld>
            <a:endParaRPr lang="en-GB"/>
          </a:p>
        </p:txBody>
      </p:sp>
    </p:spTree>
    <p:extLst>
      <p:ext uri="{BB962C8B-B14F-4D97-AF65-F5344CB8AC3E}">
        <p14:creationId xmlns:p14="http://schemas.microsoft.com/office/powerpoint/2010/main" val="3563358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AF7AD-B9F4-1E8F-2743-4590A4C455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A423993-CA33-67C5-ABA7-221BB053E16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3516E24-133A-5AFE-73AF-7C4908CAC9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329BF1-5F1D-E3F8-2EF1-3929A2836DDC}"/>
              </a:ext>
            </a:extLst>
          </p:cNvPr>
          <p:cNvSpPr>
            <a:spLocks noGrp="1"/>
          </p:cNvSpPr>
          <p:nvPr>
            <p:ph type="dt" sz="half" idx="10"/>
          </p:nvPr>
        </p:nvSpPr>
        <p:spPr/>
        <p:txBody>
          <a:bodyPr/>
          <a:lstStyle/>
          <a:p>
            <a:fld id="{EC4CA8B7-67E9-445B-86A8-AB35D04A5CD1}" type="datetimeFigureOut">
              <a:rPr lang="en-GB" smtClean="0"/>
              <a:t>17/11/2022</a:t>
            </a:fld>
            <a:endParaRPr lang="en-GB"/>
          </a:p>
        </p:txBody>
      </p:sp>
      <p:sp>
        <p:nvSpPr>
          <p:cNvPr id="6" name="Footer Placeholder 5">
            <a:extLst>
              <a:ext uri="{FF2B5EF4-FFF2-40B4-BE49-F238E27FC236}">
                <a16:creationId xmlns:a16="http://schemas.microsoft.com/office/drawing/2014/main" id="{5771CB60-31A0-9B53-F818-561A434761A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320B544-6073-A9B0-0387-0A942E6ECCF3}"/>
              </a:ext>
            </a:extLst>
          </p:cNvPr>
          <p:cNvSpPr>
            <a:spLocks noGrp="1"/>
          </p:cNvSpPr>
          <p:nvPr>
            <p:ph type="sldNum" sz="quarter" idx="12"/>
          </p:nvPr>
        </p:nvSpPr>
        <p:spPr/>
        <p:txBody>
          <a:bodyPr/>
          <a:lstStyle/>
          <a:p>
            <a:fld id="{E2D49661-999B-4CE5-9183-5D35C3D5E091}" type="slidenum">
              <a:rPr lang="en-GB" smtClean="0"/>
              <a:t>‹#›</a:t>
            </a:fld>
            <a:endParaRPr lang="en-GB"/>
          </a:p>
        </p:txBody>
      </p:sp>
    </p:spTree>
    <p:extLst>
      <p:ext uri="{BB962C8B-B14F-4D97-AF65-F5344CB8AC3E}">
        <p14:creationId xmlns:p14="http://schemas.microsoft.com/office/powerpoint/2010/main" val="491003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3AC3003-12A5-2393-EF0E-4DB53A87B8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C1B8643-5EA8-D5F0-6CB9-50EA9199ECA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378CB88-997B-7E6F-0BDF-463D017B9C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4CA8B7-67E9-445B-86A8-AB35D04A5CD1}" type="datetimeFigureOut">
              <a:rPr lang="en-GB" smtClean="0"/>
              <a:t>17/11/2022</a:t>
            </a:fld>
            <a:endParaRPr lang="en-GB"/>
          </a:p>
        </p:txBody>
      </p:sp>
      <p:sp>
        <p:nvSpPr>
          <p:cNvPr id="5" name="Footer Placeholder 4">
            <a:extLst>
              <a:ext uri="{FF2B5EF4-FFF2-40B4-BE49-F238E27FC236}">
                <a16:creationId xmlns:a16="http://schemas.microsoft.com/office/drawing/2014/main" id="{253A5580-F8AD-CB7B-C34E-BE5D0E2BD4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5F5CE88-FEAF-0135-709C-2712827D92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D49661-999B-4CE5-9183-5D35C3D5E091}" type="slidenum">
              <a:rPr lang="en-GB" smtClean="0"/>
              <a:t>‹#›</a:t>
            </a:fld>
            <a:endParaRPr lang="en-GB"/>
          </a:p>
        </p:txBody>
      </p:sp>
    </p:spTree>
    <p:extLst>
      <p:ext uri="{BB962C8B-B14F-4D97-AF65-F5344CB8AC3E}">
        <p14:creationId xmlns:p14="http://schemas.microsoft.com/office/powerpoint/2010/main" val="16846007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google.com/maps/reviews/data=!4m8!14m7!1m6!2m5!1sChdDSUhNMG9nS0VJQ0FnSUNlN3AzVnhBRRAB!2m1!1s0x0:0xba45e140d386210a!3m1!1s2@1:CIHM0ogKEICAgICe7p3VxAE%7CCgsI5fmHmQYQoMWrJQ%7C?hl=en-US" TargetMode="External"/><Relationship Id="rId3" Type="http://schemas.openxmlformats.org/officeDocument/2006/relationships/image" Target="../media/image2.png"/><Relationship Id="rId7" Type="http://schemas.openxmlformats.org/officeDocument/2006/relationships/hyperlink" Target="https://www.google.com/maps/reviews/data=!4m8!14m7!1m6!2m5!1sChdDSUhNMG9nS0VJQ0FnSURlcUlPbDhRRRAB!2m1!1s0x0:0xba45e140d386210a!3m1!1s2@1:CIHM0ogKEICAgIDeqIOl8QE%7CCgwIrKvdmQYQiMeRzwM%7C?hl=en-US" TargetMode="Externa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hyperlink" Target="https://www.google.com/maps/reviews/data=!4m8!14m7!1m6!2m5!1sChdDSUhNMG9nS0VJQ0FnSURlMU1QbTRBRRAB!2m1!1s0x0:0xba45e140d386210a!3m1!1s2@1:CIHM0ogKEICAgIDe1MPm4AE%7CCgwIwdrqmQYQqI267QE%7C?hl=en-US" TargetMode="External"/><Relationship Id="rId5" Type="http://schemas.openxmlformats.org/officeDocument/2006/relationships/hyperlink" Target="https://www.google.com/maps/reviews/data=!4m8!14m7!1m6!2m5!1sChdDSUhNMG9nS0VJQ0FnSUMtOHN6cXhBRRAB!2m1!1s0x0:0xba45e140d386210a!3m1!1s2@1:CIHM0ogKEICAgIC-8szqxAE%7CCgwI88T_mgYQ0MrisQM%7C?hl=en-US" TargetMode="External"/><Relationship Id="rId10" Type="http://schemas.openxmlformats.org/officeDocument/2006/relationships/hyperlink" Target="https://www.google.com/maps/reviews/data=!4m8!14m7!1m6!2m5!1sChZDSUhNMG9nS0VJQ0FnSURHeTd1SUJnEAE!2m1!1s0x0:0xba45e140d386210a!3m1!1s2@1:CIHM0ogKEICAgIDGy7uIBg%7CCgwIitjIjQYQyMmuzwI%7C?hl=en-US" TargetMode="External"/><Relationship Id="rId4" Type="http://schemas.openxmlformats.org/officeDocument/2006/relationships/hyperlink" Target="https://www.google.com/maps/reviews/data=!4m8!14m7!1m6!2m5!1sChdDSUhNMG9nS0VJQ0FnSUMtbF9pM2tRRRAB!2m1!1s0x0:0xba45e140d386210a!3m1!1s2@1:CIHM0ogKEICAgIC-l_i3kQE%7CCgwIhvvOmwYQ0PCH3wE%7C?hl=en-US" TargetMode="External"/><Relationship Id="rId9" Type="http://schemas.openxmlformats.org/officeDocument/2006/relationships/hyperlink" Target="https://www.google.com/maps/reviews/data=!4m8!14m7!1m6!2m5!1sChdDSUhNMG9nS0VJQ0FnSUMycnVfOW1RRRAB!2m1!1s0x0:0xba45e140d386210a!3m1!1s2@1:CIHM0ogKEICAgIC2ru_9mQE%7CCgsIhqKEkwYQgPTjXQ%7C?hl=en-US"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www.google.com/maps/reviews/data=!4m8!14m7!1m6!2m5!1sChZDSUhNMG9nS0VJQ0FnSUNHcWYtdmJ3EAE!2m1!1s0x0:0xba45e140d386210a!3m1!1s2@1:CIHM0ogKEICAgICGqf-vbw%7CCgwIs8SFjAYQ-Jy67QE%7C?hl=en-US" TargetMode="External"/><Relationship Id="rId3" Type="http://schemas.openxmlformats.org/officeDocument/2006/relationships/image" Target="../media/image2.png"/><Relationship Id="rId7" Type="http://schemas.openxmlformats.org/officeDocument/2006/relationships/hyperlink" Target="https://www.google.com/maps/reviews/data=!4m8!14m7!1m6!2m5!1sChZDSUhNMG9nS0VJQ0FnSUNHcGFqOFJREAE!2m1!1s0x0:0xba45e140d386210a!3m1!1s2@1:CIHM0ogKEICAgICGpaj8RQ%7CCgwInNOOjAYQ-M792QM%7C?hl=en-US" TargetMode="Externa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hyperlink" Target="https://www.google.com/maps/reviews/data=!4m8!14m7!1m6!2m5!1sChZDSUhNMG9nS0VJQ0FnSUNHbGNhUUJBEAE!2m1!1s0x0:0xba45e140d386210a!3m1!1s2@1:CIHM0ogKEICAgICGlcaQBA%7CCgwIsoORjAYQgPSmlQM%7C?hl=en-US" TargetMode="External"/><Relationship Id="rId11" Type="http://schemas.openxmlformats.org/officeDocument/2006/relationships/hyperlink" Target="https://www.google.com/maps/reviews/data=!4m8!14m7!1m6!2m5!1sChdDSUhNMG9nS0VJQ0FnSUNjNDUyU2hBRRAB!2m1!1s0x0:0xba45e140d386210a!3m1!1s2@1:CIHM0ogKEICAgICc452ShAE%7CCgwI9YGN9AUQgPip2QM%7C?hl=en-US" TargetMode="External"/><Relationship Id="rId5" Type="http://schemas.openxmlformats.org/officeDocument/2006/relationships/hyperlink" Target="https://www.google.com/maps/reviews/data=!4m8!14m7!1m6!2m5!1sChdDSUhNMG9nS0VJQ0FnSURHeV9UMHVRRRAB!2m1!1s0x0:0xba45e140d386210a!3m1!1s2@1:CIHM0ogKEICAgIDGy_T0uQE%7CCgwIhojIjQYQ8JypmAI%7C?hl=en-US" TargetMode="External"/><Relationship Id="rId10" Type="http://schemas.openxmlformats.org/officeDocument/2006/relationships/hyperlink" Target="https://www.google.com/maps/reviews/data=!4m8!14m7!1m6!2m5!1sChdDSUhNMG9nS0VJQ0FnSURjcHNXQ3F3RRAB!2m1!1s0x0:0xba45e140d386210a!3m1!1s2@1:CIHM0ogKEICAgIDcpsWCqwE%7CCgwIjNL-9gUQyNql4QE%7C?hl=en-US" TargetMode="External"/><Relationship Id="rId4" Type="http://schemas.openxmlformats.org/officeDocument/2006/relationships/hyperlink" Target="https://www.google.com/maps/reviews/data=!4m8!14m7!1m6!2m5!1sChZDSUhNMG9nS0VJQ0FnSURHeTRXaUt3EAE!2m1!1s0x0:0xba45e140d386210a!3m1!1s2@1:CIHM0ogKEICAgIDGy4WiKw%7CCgwI87zIjQYQqNOktQE%7C?hl=en-US" TargetMode="External"/><Relationship Id="rId9" Type="http://schemas.openxmlformats.org/officeDocument/2006/relationships/hyperlink" Target="https://www.google.com/maps/reviews/data=!4m8!14m7!1m6!2m5!1sChZDSUhNMG9nS0VJQ0FnSUM4MktEb1RnEAE!2m1!1s0x0:0xba45e140d386210a!3m1!1s2@1:CIHM0ogKEICAgIC82KDoTg%7CCgwIo_fN9wUQiLnnqQI%7C?hl=en-US"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www.google.com/maps/reviews/data=!4m8!14m7!1m6!2m5!1sChZDSUhNMG9nS0VJQ0FnSURZcW9IbGNnEAE!2m1!1s0x0:0xba45e140d386210a!3m1!1s2@1:CIHM0ogKEICAgIDYqoHlcg%7CCgwIsOPG5gUQyPCfqQE%7C?hl=en-US" TargetMode="External"/><Relationship Id="rId3" Type="http://schemas.openxmlformats.org/officeDocument/2006/relationships/image" Target="../media/image2.png"/><Relationship Id="rId7" Type="http://schemas.openxmlformats.org/officeDocument/2006/relationships/hyperlink" Target="https://www.google.com/maps/reviews/data=!4m8!14m7!1m6!2m5!1sChZDSUhNMG9nS0VJQ0FnSUM0bVBPZVdnEAE!2m1!1s0x0:0xba45e140d386210a!3m1!1s2@1:CIHM0ogKEICAgIC4mPOeWg%7CCgwI_vHJ5wUQ8MD5pgE%7C?hl=en-US" TargetMode="Externa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hyperlink" Target="https://www.google.com/maps/reviews/data=!4m8!14m7!1m6!2m5!1sChdDSUhNMG9nS0VJQ0FnSUNNd2VuaW13RRAB!2m1!1s0x0:0xba45e140d386210a!3m1!1s2@1:CIHM0ogKEICAgICMwenimwE%7CCgsI8crf7gUQ2O6OAw%7C?hl=en-US" TargetMode="External"/><Relationship Id="rId11" Type="http://schemas.openxmlformats.org/officeDocument/2006/relationships/hyperlink" Target="https://www.google.com/maps/reviews/data=!4m8!14m7!1m6!2m5!1sChdDSUhNMG9nS0VJQ0FnSUN3MksyQWpRRRAB!2m1!1s0x0:0xba45e140d386210a!3m1!1s2@1:CIHM0ogKEICAgICw2K2AjQE%7CCgsIoLmv1AUQwNO0Fg%7C?hl=en-US" TargetMode="External"/><Relationship Id="rId5" Type="http://schemas.openxmlformats.org/officeDocument/2006/relationships/hyperlink" Target="https://www.google.com/maps/reviews/data=!4m8!14m7!1m6!2m5!1sChZDSUhNMG9nS0VJQ0FnSUNNcVlHQ0VBEAE!2m1!1s0x0:0xba45e140d386210a!3m1!1s2@1:CIHM0ogKEICAgICMqYGCEA%7CCgwImd_u7gUQwLrh5QI%7C?hl=en-US" TargetMode="External"/><Relationship Id="rId10" Type="http://schemas.openxmlformats.org/officeDocument/2006/relationships/hyperlink" Target="https://www.google.com/maps/reviews/data=!4m8!14m7!1m6!2m5!1sChZDSUhNMG9nS0VJQ0FnSUR3N0xIWVlnEAE!2m1!1s0x0:0xba45e140d386210a!3m1!1s2@1:CIHM0ogKEICAgIDw7LHYYg%7CCgsIxvr-3QUQsJe1Zw%7C?hl=en-US" TargetMode="External"/><Relationship Id="rId4" Type="http://schemas.openxmlformats.org/officeDocument/2006/relationships/hyperlink" Target="https://www.google.com/maps/reviews/data=!4m8!14m7!1m6!2m5!1sChdDSUhNMG9nS0VJQ0FnSUNzcjdTOHpRRRAB!2m1!1s0x0:0xba45e140d386210a!3m1!1s2@1:CIHM0ogKEICAgICsr7S8zQE%7CCgwIkqGv8gUQqOny3gE%7C?hl=en-US" TargetMode="External"/><Relationship Id="rId9" Type="http://schemas.openxmlformats.org/officeDocument/2006/relationships/hyperlink" Target="https://www.google.com/maps/reviews/data=!4m8!14m7!1m6!2m5!1sChdDSUhNMG9nS0VJQ0FnSUNJOXZ1ZDN3RRAB!2m1!1s0x0:0xba45e140d386210a!3m1!1s2@1:CIHM0ogKEICAgICI9vud3wE%7CCgwIrY2x3wUQqseHxgI%7C?hl=en-US"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hyperlink" Target="https://www.google.com/maps/reviews/data=!4m8!14m7!1m6!2m5!1sChZDSUhNMG9nS0VJQ0FnSURRbWRUdEJBEAE!2m1!1s0x0:0xba45e140d386210a!3m1!1s2@1:CIHM0ogKEICAgIDQmdTtBA%7CCgwIv6WW1AUQgKbN6gE%7C?hl=en-US" TargetMode="External"/><Relationship Id="rId4" Type="http://schemas.openxmlformats.org/officeDocument/2006/relationships/hyperlink" Target="https://www.google.com/maps/reviews/data=!4m8!14m7!1m6!2m5!1sChdDSUhNMG9nS0VJQ0FnSURRc04yRF9BRRAB!2m1!1s0x0:0xba45e140d386210a!3m1!1s2@1:CIHM0ogKEICAgIDQsN2D_AE%7CCgwIx6iW1AUQwMHJjgE%7C?hl=en-US"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www.google.com/maps/reviews/data=!4m8!14m7!1m6!2m5!1sChZDSUhNMG9nS0VJQ0FnSUNBNUxxME9REAE!2m1!1s0x0:0xba45e140d386210a!3m1!1s2@1:CIHM0ogKEICAgICA5Lq0OQ%7CCgwIvOfwyAUQgPW7hgE%7C?hl=en-US" TargetMode="External"/><Relationship Id="rId3" Type="http://schemas.openxmlformats.org/officeDocument/2006/relationships/image" Target="../media/image2.png"/><Relationship Id="rId7" Type="http://schemas.openxmlformats.org/officeDocument/2006/relationships/hyperlink" Target="https://www.google.com/maps/reviews/data=!4m8!14m7!1m6!2m5!1sChdDSUhNMG9nS0VJQ0FnSUNneHNYVzhRRRAB!2m1!1s0x0:0xba45e140d386210a!3m1!1s2@1:CIHM0ogKEICAgICgxsXW8QE%7CCgwIkvzxyAUQwP252gM%7C?hl=en-US" TargetMode="Externa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hyperlink" Target="https://www.google.com/maps/reviews/data=!4m8!14m7!1m6!2m5!1sChdDSUhNMG9nS0VJQ0FnSUN3OWNiR2lRRRAB!2m1!1s0x0:0xba45e140d386210a!3m1!1s2@1:CIHM0ogKEICAgICw9cbGiQE%7CCgsIl5qSyQUQwLbzIA%7C?hl=en-US" TargetMode="External"/><Relationship Id="rId5" Type="http://schemas.openxmlformats.org/officeDocument/2006/relationships/hyperlink" Target="https://www.google.com/maps/reviews/data=!4m8!14m7!1m6!2m5!1sChZDSUhNMG9nS0VJQ0FnSURRalBfX1ZnEAE!2m1!1s0x0:0xba45e140d386210a!3m1!1s2@1:CIHM0ogKEICAgIDQjP__Vg%7CCgwInqT7yQUQwNijoAM%7C?hl=en-US" TargetMode="External"/><Relationship Id="rId4" Type="http://schemas.openxmlformats.org/officeDocument/2006/relationships/hyperlink" Target="https://www.google.com/maps/reviews/data=!4m8!14m7!1m6!2m5!1sChZDSUhNMG9nS0VJQ0FnSURRMnVpRVVBEAE!2m1!1s0x0:0xba45e140d386210a!3m1!1s2@1:CIHM0ogKEICAgIDQ2uiEUA%7CCgwI5s-YzwUQwMiCkQM%7C?hl=en-US" TargetMode="External"/><Relationship Id="rId9" Type="http://schemas.openxmlformats.org/officeDocument/2006/relationships/hyperlink" Target="https://www.google.com/maps/reviews/data=!4m8!14m7!1m6!2m5!1sChdDSUhNMG9nS0VJQ0FnSUNROWEtejZnRRAB!2m1!1s0x0:0xba45e140d386210a!3m1!1s2@1:CIHM0ogKEICAgICQ9a-z6gE%7CCgsIgqzryAUQwObWTg%7C?hl=en-US"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hyperlink" Target="https://www.google.com/maps/reviews/data=!4m8!14m7!1m6!2m5!1sChZDSUhNMG9nS0VJQ0FnSUNnMXBhUFl3EAE!2m1!1s0x0:0xba45e140d386210a!3m1!1s2@1:CIHM0ogKEICAgICg1paPYw%7CCgwI4qj2wQUQgLvLjwM%7C?hl=en-US" TargetMode="External"/><Relationship Id="rId5" Type="http://schemas.openxmlformats.org/officeDocument/2006/relationships/hyperlink" Target="https://www.google.com/maps/reviews/data=!4m8!14m7!1m6!2m5!1sChdDSUhNMG9nS0VJQ0FnSURRNEt6SDdnRRAB!2m1!1s0x0:0xba45e140d386210a!3m1!1s2@1:CIHM0ogKEICAgIDQ4KzH7gE%7CCgwI_cvhxAUQwICglQE%7C?hl=en-US" TargetMode="External"/><Relationship Id="rId4" Type="http://schemas.openxmlformats.org/officeDocument/2006/relationships/hyperlink" Target="https://www.google.com/maps/reviews/data=!4m8!14m7!1m6!2m5!1sChdDSUhNMG9nS0VJQ0FnSURRN043ODRnRRAB!2m1!1s0x0:0xba45e140d386210a!3m1!1s2@1:CIHM0ogKEICAgIDQ7N784gE%7CCgwIm9eRxQUQwMCk0gE%7C?hl=en-U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logo&#10;&#10;Description automatically generated">
            <a:extLst>
              <a:ext uri="{FF2B5EF4-FFF2-40B4-BE49-F238E27FC236}">
                <a16:creationId xmlns:a16="http://schemas.microsoft.com/office/drawing/2014/main" id="{9F314A72-7EBA-DA69-E072-97C1B404A361}"/>
              </a:ext>
            </a:extLst>
          </p:cNvPr>
          <p:cNvPicPr>
            <a:picLocks noChangeAspect="1"/>
          </p:cNvPicPr>
          <p:nvPr/>
        </p:nvPicPr>
        <p:blipFill rotWithShape="1">
          <a:blip r:embed="rId2">
            <a:extLst>
              <a:ext uri="{28A0092B-C50C-407E-A947-70E740481C1C}">
                <a14:useLocalDpi xmlns:a14="http://schemas.microsoft.com/office/drawing/2010/main" val="0"/>
              </a:ext>
            </a:extLst>
          </a:blip>
          <a:srcRect l="27809" t="24138" r="20515" b="22988"/>
          <a:stretch/>
        </p:blipFill>
        <p:spPr>
          <a:xfrm>
            <a:off x="10927628" y="6085490"/>
            <a:ext cx="943805" cy="772510"/>
          </a:xfrm>
          <a:prstGeom prst="rect">
            <a:avLst/>
          </a:prstGeom>
        </p:spPr>
      </p:pic>
      <p:pic>
        <p:nvPicPr>
          <p:cNvPr id="7" name="Picture 6" descr="A picture containing text&#10;&#10;Description automatically generated">
            <a:extLst>
              <a:ext uri="{FF2B5EF4-FFF2-40B4-BE49-F238E27FC236}">
                <a16:creationId xmlns:a16="http://schemas.microsoft.com/office/drawing/2014/main" id="{B22B5549-7CF7-81CB-9010-24567E86C2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2762" y="245196"/>
            <a:ext cx="3077338" cy="1418884"/>
          </a:xfrm>
          <a:prstGeom prst="rect">
            <a:avLst/>
          </a:prstGeom>
        </p:spPr>
      </p:pic>
      <p:graphicFrame>
        <p:nvGraphicFramePr>
          <p:cNvPr id="6" name="Table 5">
            <a:extLst>
              <a:ext uri="{FF2B5EF4-FFF2-40B4-BE49-F238E27FC236}">
                <a16:creationId xmlns:a16="http://schemas.microsoft.com/office/drawing/2014/main" id="{6A6C775B-2FD6-ACE4-4771-0D5EFB7F27C2}"/>
              </a:ext>
            </a:extLst>
          </p:cNvPr>
          <p:cNvGraphicFramePr>
            <a:graphicFrameLocks noGrp="1"/>
          </p:cNvGraphicFramePr>
          <p:nvPr>
            <p:extLst>
              <p:ext uri="{D42A27DB-BD31-4B8C-83A1-F6EECF244321}">
                <p14:modId xmlns:p14="http://schemas.microsoft.com/office/powerpoint/2010/main" val="3901898877"/>
              </p:ext>
            </p:extLst>
          </p:nvPr>
        </p:nvGraphicFramePr>
        <p:xfrm>
          <a:off x="838200" y="1892297"/>
          <a:ext cx="10515601" cy="3632207"/>
        </p:xfrm>
        <a:graphic>
          <a:graphicData uri="http://schemas.openxmlformats.org/drawingml/2006/table">
            <a:tbl>
              <a:tblPr/>
              <a:tblGrid>
                <a:gridCol w="701876">
                  <a:extLst>
                    <a:ext uri="{9D8B030D-6E8A-4147-A177-3AD203B41FA5}">
                      <a16:colId xmlns:a16="http://schemas.microsoft.com/office/drawing/2014/main" val="2675765235"/>
                    </a:ext>
                  </a:extLst>
                </a:gridCol>
                <a:gridCol w="864811">
                  <a:extLst>
                    <a:ext uri="{9D8B030D-6E8A-4147-A177-3AD203B41FA5}">
                      <a16:colId xmlns:a16="http://schemas.microsoft.com/office/drawing/2014/main" val="713319400"/>
                    </a:ext>
                  </a:extLst>
                </a:gridCol>
                <a:gridCol w="7457428">
                  <a:extLst>
                    <a:ext uri="{9D8B030D-6E8A-4147-A177-3AD203B41FA5}">
                      <a16:colId xmlns:a16="http://schemas.microsoft.com/office/drawing/2014/main" val="3458616618"/>
                    </a:ext>
                  </a:extLst>
                </a:gridCol>
                <a:gridCol w="1491486">
                  <a:extLst>
                    <a:ext uri="{9D8B030D-6E8A-4147-A177-3AD203B41FA5}">
                      <a16:colId xmlns:a16="http://schemas.microsoft.com/office/drawing/2014/main" val="3320673218"/>
                    </a:ext>
                  </a:extLst>
                </a:gridCol>
              </a:tblGrid>
              <a:tr h="586567">
                <a:tc>
                  <a:txBody>
                    <a:bodyPr/>
                    <a:lstStyle/>
                    <a:p>
                      <a:pPr algn="l" fontAlgn="ctr"/>
                      <a:r>
                        <a:rPr lang="en-GB" sz="1200" b="1" i="0" u="none" strike="noStrike">
                          <a:solidFill>
                            <a:srgbClr val="FFFFFF"/>
                          </a:solidFill>
                          <a:effectLst/>
                          <a:latin typeface="Calibri" panose="020F0502020204030204" pitchFamily="34" charset="0"/>
                        </a:rPr>
                        <a:t>Date</a:t>
                      </a:r>
                    </a:p>
                  </a:txBody>
                  <a:tcPr marL="7520" marR="7520" marT="752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B2B66"/>
                    </a:solidFill>
                  </a:tcPr>
                </a:tc>
                <a:tc>
                  <a:txBody>
                    <a:bodyPr/>
                    <a:lstStyle/>
                    <a:p>
                      <a:pPr algn="ctr" fontAlgn="ctr"/>
                      <a:r>
                        <a:rPr lang="en-GB" sz="1200" b="1" i="0" u="none" strike="noStrike">
                          <a:solidFill>
                            <a:srgbClr val="FFFFFF"/>
                          </a:solidFill>
                          <a:effectLst/>
                          <a:latin typeface="Calibri" panose="020F0502020204030204" pitchFamily="34" charset="0"/>
                        </a:rPr>
                        <a:t>Rating</a:t>
                      </a:r>
                    </a:p>
                  </a:txBody>
                  <a:tcPr marL="7520" marR="7520" marT="7520" marB="0" anchor="ctr">
                    <a:lnL>
                      <a:noFill/>
                    </a:lnL>
                    <a:lnR>
                      <a:noFill/>
                    </a:lnR>
                    <a:lnT>
                      <a:noFill/>
                    </a:lnT>
                    <a:lnB w="6350" cap="flat" cmpd="sng" algn="ctr">
                      <a:solidFill>
                        <a:srgbClr val="000000"/>
                      </a:solidFill>
                      <a:prstDash val="solid"/>
                      <a:round/>
                      <a:headEnd type="none" w="med" len="med"/>
                      <a:tailEnd type="none" w="med" len="med"/>
                    </a:lnB>
                    <a:solidFill>
                      <a:srgbClr val="CB2B66"/>
                    </a:solidFill>
                  </a:tcPr>
                </a:tc>
                <a:tc>
                  <a:txBody>
                    <a:bodyPr/>
                    <a:lstStyle/>
                    <a:p>
                      <a:pPr algn="l" fontAlgn="ctr"/>
                      <a:r>
                        <a:rPr lang="en-GB" sz="1200" b="1" i="0" u="none" strike="noStrike">
                          <a:solidFill>
                            <a:srgbClr val="FFFFFF"/>
                          </a:solidFill>
                          <a:effectLst/>
                          <a:latin typeface="Calibri" panose="020F0502020204030204" pitchFamily="34" charset="0"/>
                        </a:rPr>
                        <a:t>Review</a:t>
                      </a:r>
                    </a:p>
                  </a:txBody>
                  <a:tcPr marL="7520" marR="7520" marT="7520" marB="0" anchor="ctr">
                    <a:lnL>
                      <a:noFill/>
                    </a:lnL>
                    <a:lnR>
                      <a:noFill/>
                    </a:lnR>
                    <a:lnT>
                      <a:noFill/>
                    </a:lnT>
                    <a:lnB w="6350" cap="flat" cmpd="sng" algn="ctr">
                      <a:solidFill>
                        <a:srgbClr val="000000"/>
                      </a:solidFill>
                      <a:prstDash val="solid"/>
                      <a:round/>
                      <a:headEnd type="none" w="med" len="med"/>
                      <a:tailEnd type="none" w="med" len="med"/>
                    </a:lnB>
                    <a:solidFill>
                      <a:srgbClr val="CB2B66"/>
                    </a:solidFill>
                  </a:tcPr>
                </a:tc>
                <a:tc>
                  <a:txBody>
                    <a:bodyPr/>
                    <a:lstStyle/>
                    <a:p>
                      <a:pPr algn="ctr" fontAlgn="ctr"/>
                      <a:r>
                        <a:rPr lang="en-US" sz="1200" b="1" i="0" u="none" strike="noStrike">
                          <a:solidFill>
                            <a:srgbClr val="FFFFFF"/>
                          </a:solidFill>
                          <a:effectLst/>
                          <a:latin typeface="Calibri" panose="020F0502020204030204" pitchFamily="34" charset="0"/>
                        </a:rPr>
                        <a:t>Google review (click on link to see the review on google)</a:t>
                      </a:r>
                    </a:p>
                  </a:txBody>
                  <a:tcPr marL="7520" marR="7520" marT="752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B2B66"/>
                    </a:solidFill>
                  </a:tcPr>
                </a:tc>
                <a:extLst>
                  <a:ext uri="{0D108BD9-81ED-4DB2-BD59-A6C34878D82A}">
                    <a16:rowId xmlns:a16="http://schemas.microsoft.com/office/drawing/2014/main" val="968067107"/>
                  </a:ext>
                </a:extLst>
              </a:tr>
              <a:tr h="541447">
                <a:tc>
                  <a:txBody>
                    <a:bodyPr/>
                    <a:lstStyle/>
                    <a:p>
                      <a:pPr algn="r" fontAlgn="ctr"/>
                      <a:r>
                        <a:rPr lang="en-GB" sz="1100" b="0" i="0" u="none" strike="noStrike">
                          <a:solidFill>
                            <a:srgbClr val="000000"/>
                          </a:solidFill>
                          <a:effectLst/>
                          <a:latin typeface="Calibri" panose="020F0502020204030204" pitchFamily="34" charset="0"/>
                        </a:rPr>
                        <a:t>15/11/22</a:t>
                      </a:r>
                    </a:p>
                  </a:txBody>
                  <a:tcPr marL="7520" marR="7520" marT="752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5</a:t>
                      </a:r>
                      <a:r>
                        <a:rPr lang="en-GB" sz="1800" b="0" i="0" u="none" strike="noStrike">
                          <a:solidFill>
                            <a:srgbClr val="FFFF00"/>
                          </a:solidFill>
                          <a:effectLst/>
                          <a:latin typeface="Wingdings 2" panose="05020102010507070707" pitchFamily="18" charset="2"/>
                        </a:rPr>
                        <a:t>ê</a:t>
                      </a:r>
                      <a:endParaRPr lang="en-GB" sz="1800" b="0" i="0" u="none" strike="noStrike">
                        <a:solidFill>
                          <a:srgbClr val="000000"/>
                        </a:solidFill>
                        <a:effectLst/>
                        <a:latin typeface="Calibri" panose="020F0502020204030204" pitchFamily="34" charset="0"/>
                      </a:endParaRP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Gina provided me with some tailored excel training and I found the whole experience to be extremely useful and of a very high quality. Gina is very knowledgeable, patient, and clear. I would highly recommend her and look forward to working with her again in the future.</a:t>
                      </a: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hlinkClick r:id="rId4" tooltip="Click to see review page"/>
                        </a:rPr>
                        <a:t>view review</a:t>
                      </a:r>
                      <a:endParaRPr lang="en-GB" sz="1100" b="0" i="0" u="none" strike="noStrike">
                        <a:solidFill>
                          <a:srgbClr val="000000"/>
                        </a:solidFill>
                        <a:effectLst/>
                        <a:latin typeface="Calibri" panose="020F0502020204030204" pitchFamily="34" charset="0"/>
                      </a:endParaRPr>
                    </a:p>
                  </a:txBody>
                  <a:tcPr marL="7520" marR="7520" marT="752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4392766"/>
                  </a:ext>
                </a:extLst>
              </a:tr>
              <a:tr h="541447">
                <a:tc>
                  <a:txBody>
                    <a:bodyPr/>
                    <a:lstStyle/>
                    <a:p>
                      <a:pPr algn="r" fontAlgn="ctr"/>
                      <a:r>
                        <a:rPr lang="en-GB" sz="1100" b="0" i="0" u="none" strike="noStrike">
                          <a:solidFill>
                            <a:srgbClr val="000000"/>
                          </a:solidFill>
                          <a:effectLst/>
                          <a:latin typeface="Calibri" panose="020F0502020204030204" pitchFamily="34" charset="0"/>
                        </a:rPr>
                        <a:t>31/10/22</a:t>
                      </a:r>
                    </a:p>
                  </a:txBody>
                  <a:tcPr marL="7520" marR="7520" marT="752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5</a:t>
                      </a:r>
                      <a:r>
                        <a:rPr lang="en-GB" sz="1800" b="0" i="0" u="none" strike="noStrike">
                          <a:solidFill>
                            <a:srgbClr val="FFFF00"/>
                          </a:solidFill>
                          <a:effectLst/>
                          <a:latin typeface="Wingdings 2" panose="05020102010507070707" pitchFamily="18" charset="2"/>
                        </a:rPr>
                        <a:t>ê</a:t>
                      </a:r>
                      <a:endParaRPr lang="en-GB" sz="1800" b="0" i="0" u="none" strike="noStrike">
                        <a:solidFill>
                          <a:srgbClr val="000000"/>
                        </a:solidFill>
                        <a:effectLst/>
                        <a:latin typeface="Calibri" panose="020F0502020204030204" pitchFamily="34" charset="0"/>
                      </a:endParaRP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Gina@Sunbirdadvisors is brilliant! She was quick to respond to my desperate plea for some Excel training on Pivot Tables and producing pie charts for some detailed data! We had a fun interactive 90-minute session that I recorded, and now I can do Pivot tables! More importantly, the pie chart data looks good, and I can manipulate it as needed. Thank you!</a:t>
                      </a: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hlinkClick r:id="rId5" tooltip="Click to see review page"/>
                        </a:rPr>
                        <a:t>view review</a:t>
                      </a:r>
                      <a:endParaRPr lang="en-GB" sz="1100" b="0" i="0" u="none" strike="noStrike">
                        <a:solidFill>
                          <a:srgbClr val="000000"/>
                        </a:solidFill>
                        <a:effectLst/>
                        <a:latin typeface="Calibri" panose="020F0502020204030204" pitchFamily="34" charset="0"/>
                      </a:endParaRPr>
                    </a:p>
                  </a:txBody>
                  <a:tcPr marL="7520" marR="7520" marT="752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63676826"/>
                  </a:ext>
                </a:extLst>
              </a:tr>
              <a:tr h="541447">
                <a:tc>
                  <a:txBody>
                    <a:bodyPr/>
                    <a:lstStyle/>
                    <a:p>
                      <a:pPr algn="r" fontAlgn="ctr"/>
                      <a:r>
                        <a:rPr lang="en-GB" sz="1100" b="0" i="0" u="none" strike="noStrike">
                          <a:solidFill>
                            <a:srgbClr val="000000"/>
                          </a:solidFill>
                          <a:effectLst/>
                          <a:latin typeface="Calibri" panose="020F0502020204030204" pitchFamily="34" charset="0"/>
                        </a:rPr>
                        <a:t>03/10/22</a:t>
                      </a:r>
                    </a:p>
                  </a:txBody>
                  <a:tcPr marL="7520" marR="7520" marT="752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5</a:t>
                      </a:r>
                      <a:r>
                        <a:rPr lang="en-GB" sz="1800" b="0" i="0" u="none" strike="noStrike">
                          <a:solidFill>
                            <a:srgbClr val="FFFF00"/>
                          </a:solidFill>
                          <a:effectLst/>
                          <a:latin typeface="Wingdings 2" panose="05020102010507070707" pitchFamily="18" charset="2"/>
                        </a:rPr>
                        <a:t>ê</a:t>
                      </a:r>
                      <a:endParaRPr lang="en-GB" sz="1800" b="0" i="0" u="none" strike="noStrike">
                        <a:solidFill>
                          <a:srgbClr val="000000"/>
                        </a:solidFill>
                        <a:effectLst/>
                        <a:latin typeface="Calibri" panose="020F0502020204030204" pitchFamily="34" charset="0"/>
                      </a:endParaRP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Gina delivered what was honestly the best IT training I've ever had (an Introduction to Excel). She was very clear in her explanations and demonstrations, patient, went at the right pace for the trainees, and gave us useful exercises, to immediately practice what we'd learnt with real, relevant examples. Highly recommended!</a:t>
                      </a: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hlinkClick r:id="rId6" tooltip="Click to see review page"/>
                        </a:rPr>
                        <a:t>view review</a:t>
                      </a:r>
                      <a:endParaRPr lang="en-GB" sz="1100" b="0" i="0" u="none" strike="noStrike">
                        <a:solidFill>
                          <a:srgbClr val="000000"/>
                        </a:solidFill>
                        <a:effectLst/>
                        <a:latin typeface="Calibri" panose="020F0502020204030204" pitchFamily="34" charset="0"/>
                      </a:endParaRPr>
                    </a:p>
                  </a:txBody>
                  <a:tcPr marL="7520" marR="7520" marT="752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2450514"/>
                  </a:ext>
                </a:extLst>
              </a:tr>
              <a:tr h="293284">
                <a:tc>
                  <a:txBody>
                    <a:bodyPr/>
                    <a:lstStyle/>
                    <a:p>
                      <a:pPr algn="r" fontAlgn="ctr"/>
                      <a:r>
                        <a:rPr lang="en-GB" sz="1100" b="0" i="0" u="none" strike="noStrike">
                          <a:solidFill>
                            <a:srgbClr val="000000"/>
                          </a:solidFill>
                          <a:effectLst/>
                          <a:latin typeface="Calibri" panose="020F0502020204030204" pitchFamily="34" charset="0"/>
                        </a:rPr>
                        <a:t>30/09/22</a:t>
                      </a:r>
                    </a:p>
                  </a:txBody>
                  <a:tcPr marL="7520" marR="7520" marT="752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5</a:t>
                      </a:r>
                      <a:r>
                        <a:rPr lang="en-GB" sz="1800" b="0" i="0" u="none" strike="noStrike">
                          <a:solidFill>
                            <a:srgbClr val="FFFF00"/>
                          </a:solidFill>
                          <a:effectLst/>
                          <a:latin typeface="Wingdings 2" panose="05020102010507070707" pitchFamily="18" charset="2"/>
                        </a:rPr>
                        <a:t>ê</a:t>
                      </a:r>
                      <a:endParaRPr lang="en-GB" sz="1800" b="0" i="0" u="none" strike="noStrike">
                        <a:solidFill>
                          <a:srgbClr val="000000"/>
                        </a:solidFill>
                        <a:effectLst/>
                        <a:latin typeface="Calibri" panose="020F0502020204030204" pitchFamily="34" charset="0"/>
                      </a:endParaRP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Wonderful, organized instruction! Would recommend highly!</a:t>
                      </a: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hlinkClick r:id="rId7" tooltip="Click to see review page"/>
                        </a:rPr>
                        <a:t>view review</a:t>
                      </a:r>
                      <a:endParaRPr lang="en-GB" sz="1100" b="0" i="0" u="none" strike="noStrike">
                        <a:solidFill>
                          <a:srgbClr val="000000"/>
                        </a:solidFill>
                        <a:effectLst/>
                        <a:latin typeface="Calibri" panose="020F0502020204030204" pitchFamily="34" charset="0"/>
                      </a:endParaRPr>
                    </a:p>
                  </a:txBody>
                  <a:tcPr marL="7520" marR="7520" marT="752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5120470"/>
                  </a:ext>
                </a:extLst>
              </a:tr>
              <a:tr h="293284">
                <a:tc>
                  <a:txBody>
                    <a:bodyPr/>
                    <a:lstStyle/>
                    <a:p>
                      <a:pPr algn="r" fontAlgn="ctr"/>
                      <a:r>
                        <a:rPr lang="en-GB" sz="1100" b="0" i="0" u="none" strike="noStrike">
                          <a:solidFill>
                            <a:srgbClr val="000000"/>
                          </a:solidFill>
                          <a:effectLst/>
                          <a:latin typeface="Calibri" panose="020F0502020204030204" pitchFamily="34" charset="0"/>
                        </a:rPr>
                        <a:t>14/09/22</a:t>
                      </a:r>
                    </a:p>
                  </a:txBody>
                  <a:tcPr marL="7520" marR="7520" marT="752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5</a:t>
                      </a:r>
                      <a:r>
                        <a:rPr lang="en-GB" sz="1800" b="0" i="0" u="none" strike="noStrike">
                          <a:solidFill>
                            <a:srgbClr val="FFFF00"/>
                          </a:solidFill>
                          <a:effectLst/>
                          <a:latin typeface="Wingdings 2" panose="05020102010507070707" pitchFamily="18" charset="2"/>
                        </a:rPr>
                        <a:t>ê</a:t>
                      </a:r>
                      <a:endParaRPr lang="en-GB" sz="1800" b="0" i="0" u="none" strike="noStrike">
                        <a:solidFill>
                          <a:srgbClr val="000000"/>
                        </a:solidFill>
                        <a:effectLst/>
                        <a:latin typeface="Calibri" panose="020F0502020204030204" pitchFamily="34" charset="0"/>
                      </a:endParaRP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latin typeface="Calibri" panose="020F0502020204030204" pitchFamily="34" charset="0"/>
                        </a:rPr>
                        <a:t>It was really helpful, and the way Gina teaches were great!</a:t>
                      </a: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hlinkClick r:id="rId8" tooltip="Click to see review page"/>
                        </a:rPr>
                        <a:t>view review</a:t>
                      </a:r>
                      <a:endParaRPr lang="en-GB" sz="1100" b="0" i="0" u="none" strike="noStrike">
                        <a:solidFill>
                          <a:srgbClr val="000000"/>
                        </a:solidFill>
                        <a:effectLst/>
                        <a:latin typeface="Calibri" panose="020F0502020204030204" pitchFamily="34" charset="0"/>
                      </a:endParaRPr>
                    </a:p>
                  </a:txBody>
                  <a:tcPr marL="7520" marR="7520" marT="752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6559079"/>
                  </a:ext>
                </a:extLst>
              </a:tr>
              <a:tr h="541447">
                <a:tc>
                  <a:txBody>
                    <a:bodyPr/>
                    <a:lstStyle/>
                    <a:p>
                      <a:pPr algn="r" fontAlgn="ctr"/>
                      <a:r>
                        <a:rPr lang="en-GB" sz="1100" b="0" i="0" u="none" strike="noStrike">
                          <a:solidFill>
                            <a:srgbClr val="000000"/>
                          </a:solidFill>
                          <a:effectLst/>
                          <a:latin typeface="Calibri" panose="020F0502020204030204" pitchFamily="34" charset="0"/>
                        </a:rPr>
                        <a:t>21/04/22</a:t>
                      </a:r>
                    </a:p>
                  </a:txBody>
                  <a:tcPr marL="7520" marR="7520" marT="752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5</a:t>
                      </a:r>
                      <a:r>
                        <a:rPr lang="en-GB" sz="1800" b="0" i="0" u="none" strike="noStrike">
                          <a:solidFill>
                            <a:srgbClr val="FFFF00"/>
                          </a:solidFill>
                          <a:effectLst/>
                          <a:latin typeface="Wingdings 2" panose="05020102010507070707" pitchFamily="18" charset="2"/>
                        </a:rPr>
                        <a:t>ê</a:t>
                      </a:r>
                      <a:endParaRPr lang="en-GB" sz="1800" b="0" i="0" u="none" strike="noStrike">
                        <a:solidFill>
                          <a:srgbClr val="000000"/>
                        </a:solidFill>
                        <a:effectLst/>
                        <a:latin typeface="Calibri" panose="020F0502020204030204" pitchFamily="34" charset="0"/>
                      </a:endParaRP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latin typeface="Calibri" panose="020F0502020204030204" pitchFamily="34" charset="0"/>
                        </a:rPr>
                        <a:t>I've worked with Gina on multiple projects for my organisation where she supported us with excel consulting and training and she's simply incredible at her job. She has a really thoughtful, creative, and problem-solving approach. I couldn't recommend her highly enough!</a:t>
                      </a: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hlinkClick r:id="rId9" tooltip="Click to see review page"/>
                        </a:rPr>
                        <a:t>view review</a:t>
                      </a:r>
                      <a:endParaRPr lang="en-GB" sz="1100" b="0" i="0" u="none" strike="noStrike">
                        <a:solidFill>
                          <a:srgbClr val="000000"/>
                        </a:solidFill>
                        <a:effectLst/>
                        <a:latin typeface="Calibri" panose="020F0502020204030204" pitchFamily="34" charset="0"/>
                      </a:endParaRPr>
                    </a:p>
                  </a:txBody>
                  <a:tcPr marL="7520" marR="7520" marT="752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92063887"/>
                  </a:ext>
                </a:extLst>
              </a:tr>
              <a:tr h="293284">
                <a:tc>
                  <a:txBody>
                    <a:bodyPr/>
                    <a:lstStyle/>
                    <a:p>
                      <a:pPr algn="r" fontAlgn="ctr"/>
                      <a:r>
                        <a:rPr lang="en-GB" sz="1100" b="0" i="0" u="none" strike="noStrike">
                          <a:solidFill>
                            <a:srgbClr val="000000"/>
                          </a:solidFill>
                          <a:effectLst/>
                          <a:latin typeface="Calibri" panose="020F0502020204030204" pitchFamily="34" charset="0"/>
                        </a:rPr>
                        <a:t>09/12/21</a:t>
                      </a:r>
                    </a:p>
                  </a:txBody>
                  <a:tcPr marL="7520" marR="7520" marT="752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5</a:t>
                      </a:r>
                      <a:r>
                        <a:rPr lang="en-GB" sz="1800" b="0" i="0" u="none" strike="noStrike">
                          <a:solidFill>
                            <a:srgbClr val="FFFF00"/>
                          </a:solidFill>
                          <a:effectLst/>
                          <a:latin typeface="Wingdings 2" panose="05020102010507070707" pitchFamily="18" charset="2"/>
                        </a:rPr>
                        <a:t>ê</a:t>
                      </a:r>
                      <a:endParaRPr lang="en-GB" sz="1800" b="0" i="0" u="none" strike="noStrike">
                        <a:solidFill>
                          <a:srgbClr val="000000"/>
                        </a:solidFill>
                        <a:effectLst/>
                        <a:latin typeface="Calibri" panose="020F0502020204030204" pitchFamily="34" charset="0"/>
                      </a:endParaRP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latin typeface="Calibri" panose="020F0502020204030204" pitchFamily="34" charset="0"/>
                        </a:rPr>
                        <a:t>Gina gave a really helpful session that was tailored to exactly what I needed.</a:t>
                      </a: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dirty="0">
                          <a:solidFill>
                            <a:srgbClr val="000000"/>
                          </a:solidFill>
                          <a:effectLst/>
                          <a:latin typeface="Calibri" panose="020F0502020204030204" pitchFamily="34" charset="0"/>
                          <a:hlinkClick r:id="rId10" tooltip="Click to see review page"/>
                        </a:rPr>
                        <a:t>view review</a:t>
                      </a:r>
                      <a:endParaRPr lang="en-GB" sz="1100" b="0" i="0" u="none" strike="noStrike" dirty="0">
                        <a:solidFill>
                          <a:srgbClr val="000000"/>
                        </a:solidFill>
                        <a:effectLst/>
                        <a:latin typeface="Calibri" panose="020F0502020204030204" pitchFamily="34" charset="0"/>
                      </a:endParaRPr>
                    </a:p>
                  </a:txBody>
                  <a:tcPr marL="7520" marR="7520" marT="752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9190600"/>
                  </a:ext>
                </a:extLst>
              </a:tr>
            </a:tbl>
          </a:graphicData>
        </a:graphic>
      </p:graphicFrame>
    </p:spTree>
    <p:extLst>
      <p:ext uri="{BB962C8B-B14F-4D97-AF65-F5344CB8AC3E}">
        <p14:creationId xmlns:p14="http://schemas.microsoft.com/office/powerpoint/2010/main" val="3863898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logo&#10;&#10;Description automatically generated">
            <a:extLst>
              <a:ext uri="{FF2B5EF4-FFF2-40B4-BE49-F238E27FC236}">
                <a16:creationId xmlns:a16="http://schemas.microsoft.com/office/drawing/2014/main" id="{9F314A72-7EBA-DA69-E072-97C1B404A361}"/>
              </a:ext>
            </a:extLst>
          </p:cNvPr>
          <p:cNvPicPr>
            <a:picLocks noChangeAspect="1"/>
          </p:cNvPicPr>
          <p:nvPr/>
        </p:nvPicPr>
        <p:blipFill rotWithShape="1">
          <a:blip r:embed="rId2">
            <a:extLst>
              <a:ext uri="{28A0092B-C50C-407E-A947-70E740481C1C}">
                <a14:useLocalDpi xmlns:a14="http://schemas.microsoft.com/office/drawing/2010/main" val="0"/>
              </a:ext>
            </a:extLst>
          </a:blip>
          <a:srcRect l="27809" t="24138" r="20515" b="22988"/>
          <a:stretch/>
        </p:blipFill>
        <p:spPr>
          <a:xfrm>
            <a:off x="10927628" y="6085490"/>
            <a:ext cx="943805" cy="772510"/>
          </a:xfrm>
          <a:prstGeom prst="rect">
            <a:avLst/>
          </a:prstGeom>
        </p:spPr>
      </p:pic>
      <p:pic>
        <p:nvPicPr>
          <p:cNvPr id="7" name="Picture 6" descr="A picture containing text&#10;&#10;Description automatically generated">
            <a:extLst>
              <a:ext uri="{FF2B5EF4-FFF2-40B4-BE49-F238E27FC236}">
                <a16:creationId xmlns:a16="http://schemas.microsoft.com/office/drawing/2014/main" id="{B22B5549-7CF7-81CB-9010-24567E86C2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2762" y="245196"/>
            <a:ext cx="3077338" cy="1418884"/>
          </a:xfrm>
          <a:prstGeom prst="rect">
            <a:avLst/>
          </a:prstGeom>
        </p:spPr>
      </p:pic>
      <p:graphicFrame>
        <p:nvGraphicFramePr>
          <p:cNvPr id="2" name="Table 1">
            <a:extLst>
              <a:ext uri="{FF2B5EF4-FFF2-40B4-BE49-F238E27FC236}">
                <a16:creationId xmlns:a16="http://schemas.microsoft.com/office/drawing/2014/main" id="{828295F1-94FF-0DE6-39E7-2D1B8FBE5434}"/>
              </a:ext>
            </a:extLst>
          </p:cNvPr>
          <p:cNvGraphicFramePr>
            <a:graphicFrameLocks noGrp="1"/>
          </p:cNvGraphicFramePr>
          <p:nvPr>
            <p:extLst>
              <p:ext uri="{D42A27DB-BD31-4B8C-83A1-F6EECF244321}">
                <p14:modId xmlns:p14="http://schemas.microsoft.com/office/powerpoint/2010/main" val="2538811214"/>
              </p:ext>
            </p:extLst>
          </p:nvPr>
        </p:nvGraphicFramePr>
        <p:xfrm>
          <a:off x="838200" y="1931737"/>
          <a:ext cx="10515601" cy="3451726"/>
        </p:xfrm>
        <a:graphic>
          <a:graphicData uri="http://schemas.openxmlformats.org/drawingml/2006/table">
            <a:tbl>
              <a:tblPr/>
              <a:tblGrid>
                <a:gridCol w="701876">
                  <a:extLst>
                    <a:ext uri="{9D8B030D-6E8A-4147-A177-3AD203B41FA5}">
                      <a16:colId xmlns:a16="http://schemas.microsoft.com/office/drawing/2014/main" val="3005556545"/>
                    </a:ext>
                  </a:extLst>
                </a:gridCol>
                <a:gridCol w="864811">
                  <a:extLst>
                    <a:ext uri="{9D8B030D-6E8A-4147-A177-3AD203B41FA5}">
                      <a16:colId xmlns:a16="http://schemas.microsoft.com/office/drawing/2014/main" val="2243347080"/>
                    </a:ext>
                  </a:extLst>
                </a:gridCol>
                <a:gridCol w="7457428">
                  <a:extLst>
                    <a:ext uri="{9D8B030D-6E8A-4147-A177-3AD203B41FA5}">
                      <a16:colId xmlns:a16="http://schemas.microsoft.com/office/drawing/2014/main" val="3142801910"/>
                    </a:ext>
                  </a:extLst>
                </a:gridCol>
                <a:gridCol w="1491486">
                  <a:extLst>
                    <a:ext uri="{9D8B030D-6E8A-4147-A177-3AD203B41FA5}">
                      <a16:colId xmlns:a16="http://schemas.microsoft.com/office/drawing/2014/main" val="2410226662"/>
                    </a:ext>
                  </a:extLst>
                </a:gridCol>
              </a:tblGrid>
              <a:tr h="586567">
                <a:tc>
                  <a:txBody>
                    <a:bodyPr/>
                    <a:lstStyle/>
                    <a:p>
                      <a:pPr algn="l" fontAlgn="ctr"/>
                      <a:r>
                        <a:rPr lang="en-GB" sz="1200" b="1" i="0" u="none" strike="noStrike">
                          <a:solidFill>
                            <a:srgbClr val="FFFFFF"/>
                          </a:solidFill>
                          <a:effectLst/>
                          <a:latin typeface="Calibri" panose="020F0502020204030204" pitchFamily="34" charset="0"/>
                        </a:rPr>
                        <a:t>Date</a:t>
                      </a:r>
                    </a:p>
                  </a:txBody>
                  <a:tcPr marL="7520" marR="7520" marT="7520" marB="0" anchor="ctr">
                    <a:lnL w="6350" cap="flat" cmpd="sng" algn="ctr">
                      <a:solidFill>
                        <a:srgbClr val="000000"/>
                      </a:solidFill>
                      <a:prstDash val="solid"/>
                      <a:round/>
                      <a:headEnd type="none" w="med" len="med"/>
                      <a:tailEnd type="none" w="med" len="med"/>
                    </a:lnL>
                    <a:lnR>
                      <a:noFill/>
                    </a:lnR>
                    <a:lnT>
                      <a:noFill/>
                    </a:lnT>
                    <a:lnB>
                      <a:noFill/>
                    </a:lnB>
                    <a:solidFill>
                      <a:srgbClr val="CB2B66"/>
                    </a:solidFill>
                  </a:tcPr>
                </a:tc>
                <a:tc>
                  <a:txBody>
                    <a:bodyPr/>
                    <a:lstStyle/>
                    <a:p>
                      <a:pPr algn="ctr" fontAlgn="ctr"/>
                      <a:r>
                        <a:rPr lang="en-GB" sz="1200" b="1" i="0" u="none" strike="noStrike">
                          <a:solidFill>
                            <a:srgbClr val="FFFFFF"/>
                          </a:solidFill>
                          <a:effectLst/>
                          <a:latin typeface="Calibri" panose="020F0502020204030204" pitchFamily="34" charset="0"/>
                        </a:rPr>
                        <a:t>Rating</a:t>
                      </a:r>
                    </a:p>
                  </a:txBody>
                  <a:tcPr marL="7520" marR="7520" marT="7520" marB="0" anchor="ctr">
                    <a:lnL>
                      <a:noFill/>
                    </a:lnL>
                    <a:lnR>
                      <a:noFill/>
                    </a:lnR>
                    <a:lnT>
                      <a:noFill/>
                    </a:lnT>
                    <a:lnB>
                      <a:noFill/>
                    </a:lnB>
                    <a:solidFill>
                      <a:srgbClr val="CB2B66"/>
                    </a:solidFill>
                  </a:tcPr>
                </a:tc>
                <a:tc>
                  <a:txBody>
                    <a:bodyPr/>
                    <a:lstStyle/>
                    <a:p>
                      <a:pPr algn="l" fontAlgn="ctr"/>
                      <a:r>
                        <a:rPr lang="en-GB" sz="1200" b="1" i="0" u="none" strike="noStrike" dirty="0">
                          <a:solidFill>
                            <a:srgbClr val="FFFFFF"/>
                          </a:solidFill>
                          <a:effectLst/>
                          <a:latin typeface="Calibri" panose="020F0502020204030204" pitchFamily="34" charset="0"/>
                        </a:rPr>
                        <a:t>Review</a:t>
                      </a:r>
                    </a:p>
                  </a:txBody>
                  <a:tcPr marL="7520" marR="7520" marT="7520" marB="0" anchor="ctr">
                    <a:lnL>
                      <a:noFill/>
                    </a:lnL>
                    <a:lnR>
                      <a:noFill/>
                    </a:lnR>
                    <a:lnT>
                      <a:noFill/>
                    </a:lnT>
                    <a:lnB>
                      <a:noFill/>
                    </a:lnB>
                    <a:solidFill>
                      <a:srgbClr val="CB2B66"/>
                    </a:solidFill>
                  </a:tcPr>
                </a:tc>
                <a:tc>
                  <a:txBody>
                    <a:bodyPr/>
                    <a:lstStyle/>
                    <a:p>
                      <a:pPr algn="ctr" fontAlgn="ctr"/>
                      <a:r>
                        <a:rPr lang="en-US" sz="1200" b="1" i="0" u="none" strike="noStrike">
                          <a:solidFill>
                            <a:srgbClr val="FFFFFF"/>
                          </a:solidFill>
                          <a:effectLst/>
                          <a:latin typeface="Calibri" panose="020F0502020204030204" pitchFamily="34" charset="0"/>
                        </a:rPr>
                        <a:t>Google review (click on link to see the review on google)</a:t>
                      </a:r>
                    </a:p>
                  </a:txBody>
                  <a:tcPr marL="7520" marR="7520" marT="7520" marB="0" anchor="ctr">
                    <a:lnL>
                      <a:noFill/>
                    </a:lnL>
                    <a:lnR w="6350" cap="flat" cmpd="sng" algn="ctr">
                      <a:solidFill>
                        <a:srgbClr val="000000"/>
                      </a:solidFill>
                      <a:prstDash val="solid"/>
                      <a:round/>
                      <a:headEnd type="none" w="med" len="med"/>
                      <a:tailEnd type="none" w="med" len="med"/>
                    </a:lnR>
                    <a:lnT>
                      <a:noFill/>
                    </a:lnT>
                    <a:lnB>
                      <a:noFill/>
                    </a:lnB>
                    <a:solidFill>
                      <a:srgbClr val="CB2B66"/>
                    </a:solidFill>
                  </a:tcPr>
                </a:tc>
                <a:extLst>
                  <a:ext uri="{0D108BD9-81ED-4DB2-BD59-A6C34878D82A}">
                    <a16:rowId xmlns:a16="http://schemas.microsoft.com/office/drawing/2014/main" val="736136492"/>
                  </a:ext>
                </a:extLst>
              </a:tr>
              <a:tr h="541447">
                <a:tc>
                  <a:txBody>
                    <a:bodyPr/>
                    <a:lstStyle/>
                    <a:p>
                      <a:pPr algn="r" fontAlgn="ctr"/>
                      <a:r>
                        <a:rPr lang="en-GB" sz="1100" b="0" i="0" u="none" strike="noStrike">
                          <a:solidFill>
                            <a:srgbClr val="000000"/>
                          </a:solidFill>
                          <a:effectLst/>
                          <a:latin typeface="Calibri" panose="020F0502020204030204" pitchFamily="34" charset="0"/>
                        </a:rPr>
                        <a:t>09/12/21</a:t>
                      </a:r>
                    </a:p>
                  </a:txBody>
                  <a:tcPr marL="7520" marR="7520" marT="752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5</a:t>
                      </a:r>
                      <a:r>
                        <a:rPr lang="en-GB" sz="1800" b="0" i="0" u="none" strike="noStrike">
                          <a:solidFill>
                            <a:srgbClr val="FFFF00"/>
                          </a:solidFill>
                          <a:effectLst/>
                          <a:latin typeface="Wingdings 2" panose="05020102010507070707" pitchFamily="18" charset="2"/>
                        </a:rPr>
                        <a:t>ê</a:t>
                      </a:r>
                      <a:endParaRPr lang="en-GB" sz="1800" b="0" i="0" u="none" strike="noStrike">
                        <a:solidFill>
                          <a:srgbClr val="000000"/>
                        </a:solidFill>
                        <a:effectLst/>
                        <a:latin typeface="Calibri" panose="020F0502020204030204" pitchFamily="34" charset="0"/>
                      </a:endParaRPr>
                    </a:p>
                  </a:txBody>
                  <a:tcPr marL="7520" marR="7520" marT="752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I have gone through two training sessions with Gina, one excels and one PowerPoint. The first time she helped me with matrices and advanced sorting functions, the second time was more about some functionalities I missed the proper use of. It is much faster when someone is training you. She did it quickly, appropriately and pleasantly.</a:t>
                      </a:r>
                    </a:p>
                  </a:txBody>
                  <a:tcPr marL="7520" marR="7520" marT="752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hlinkClick r:id="rId4" tooltip="Click to see review page"/>
                        </a:rPr>
                        <a:t>view review</a:t>
                      </a:r>
                      <a:endParaRPr lang="en-GB" sz="1100" b="0" i="0" u="none" strike="noStrike">
                        <a:solidFill>
                          <a:srgbClr val="000000"/>
                        </a:solidFill>
                        <a:effectLst/>
                        <a:latin typeface="Calibri" panose="020F0502020204030204" pitchFamily="34" charset="0"/>
                      </a:endParaRPr>
                    </a:p>
                  </a:txBody>
                  <a:tcPr marL="7520" marR="7520" marT="752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2646152"/>
                  </a:ext>
                </a:extLst>
              </a:tr>
              <a:tr h="293284">
                <a:tc>
                  <a:txBody>
                    <a:bodyPr/>
                    <a:lstStyle/>
                    <a:p>
                      <a:pPr algn="r" fontAlgn="ctr"/>
                      <a:r>
                        <a:rPr lang="en-GB" sz="1100" b="0" i="0" u="none" strike="noStrike">
                          <a:solidFill>
                            <a:srgbClr val="000000"/>
                          </a:solidFill>
                          <a:effectLst/>
                          <a:latin typeface="Calibri" panose="020F0502020204030204" pitchFamily="34" charset="0"/>
                        </a:rPr>
                        <a:t>09/12/21</a:t>
                      </a:r>
                    </a:p>
                  </a:txBody>
                  <a:tcPr marL="7520" marR="7520" marT="752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5</a:t>
                      </a:r>
                      <a:r>
                        <a:rPr lang="en-GB" sz="1800" b="0" i="0" u="none" strike="noStrike">
                          <a:solidFill>
                            <a:srgbClr val="FFFF00"/>
                          </a:solidFill>
                          <a:effectLst/>
                          <a:latin typeface="Wingdings 2" panose="05020102010507070707" pitchFamily="18" charset="2"/>
                        </a:rPr>
                        <a:t>ê</a:t>
                      </a:r>
                      <a:endParaRPr lang="en-GB" sz="1800" b="0" i="0" u="none" strike="noStrike">
                        <a:solidFill>
                          <a:srgbClr val="000000"/>
                        </a:solidFill>
                        <a:effectLst/>
                        <a:latin typeface="Calibri" panose="020F0502020204030204" pitchFamily="34" charset="0"/>
                      </a:endParaRP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latin typeface="Calibri" panose="020F0502020204030204" pitchFamily="34" charset="0"/>
                        </a:rPr>
                        <a:t>Very professional and effective training: in less than one hour we covered many topics, and everything was very clear.</a:t>
                      </a: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hlinkClick r:id="rId5" tooltip="Click to see review page"/>
                        </a:rPr>
                        <a:t>view review</a:t>
                      </a:r>
                      <a:endParaRPr lang="en-GB" sz="1100" b="0" i="0" u="none" strike="noStrike">
                        <a:solidFill>
                          <a:srgbClr val="000000"/>
                        </a:solidFill>
                        <a:effectLst/>
                        <a:latin typeface="Calibri" panose="020F0502020204030204" pitchFamily="34" charset="0"/>
                      </a:endParaRPr>
                    </a:p>
                  </a:txBody>
                  <a:tcPr marL="7520" marR="7520" marT="752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9986812"/>
                  </a:ext>
                </a:extLst>
              </a:tr>
              <a:tr h="293284">
                <a:tc>
                  <a:txBody>
                    <a:bodyPr/>
                    <a:lstStyle/>
                    <a:p>
                      <a:pPr algn="r" fontAlgn="ctr"/>
                      <a:r>
                        <a:rPr lang="en-GB" sz="1100" b="0" i="0" u="none" strike="noStrike">
                          <a:solidFill>
                            <a:srgbClr val="000000"/>
                          </a:solidFill>
                          <a:effectLst/>
                          <a:latin typeface="Calibri" panose="020F0502020204030204" pitchFamily="34" charset="0"/>
                        </a:rPr>
                        <a:t>04/11/21</a:t>
                      </a:r>
                    </a:p>
                  </a:txBody>
                  <a:tcPr marL="7520" marR="7520" marT="752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5</a:t>
                      </a:r>
                      <a:r>
                        <a:rPr lang="en-GB" sz="1800" b="0" i="0" u="none" strike="noStrike">
                          <a:solidFill>
                            <a:srgbClr val="FFFF00"/>
                          </a:solidFill>
                          <a:effectLst/>
                          <a:latin typeface="Wingdings 2" panose="05020102010507070707" pitchFamily="18" charset="2"/>
                        </a:rPr>
                        <a:t>ê</a:t>
                      </a:r>
                      <a:endParaRPr lang="en-GB" sz="1800" b="0" i="0" u="none" strike="noStrike">
                        <a:solidFill>
                          <a:srgbClr val="000000"/>
                        </a:solidFill>
                        <a:effectLst/>
                        <a:latin typeface="Calibri" panose="020F0502020204030204" pitchFamily="34" charset="0"/>
                      </a:endParaRP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latin typeface="Calibri" panose="020F0502020204030204" pitchFamily="34" charset="0"/>
                        </a:rPr>
                        <a:t>The session with Gina was really helpful, she taught me some helpful tricks to navigate excel easier. Thanks for your help !</a:t>
                      </a: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hlinkClick r:id="rId6" tooltip="Click to see review page"/>
                        </a:rPr>
                        <a:t>view review</a:t>
                      </a:r>
                      <a:endParaRPr lang="en-GB" sz="1100" b="0" i="0" u="none" strike="noStrike">
                        <a:solidFill>
                          <a:srgbClr val="000000"/>
                        </a:solidFill>
                        <a:effectLst/>
                        <a:latin typeface="Calibri" panose="020F0502020204030204" pitchFamily="34" charset="0"/>
                      </a:endParaRPr>
                    </a:p>
                  </a:txBody>
                  <a:tcPr marL="7520" marR="7520" marT="752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37013950"/>
                  </a:ext>
                </a:extLst>
              </a:tr>
              <a:tr h="360965">
                <a:tc>
                  <a:txBody>
                    <a:bodyPr/>
                    <a:lstStyle/>
                    <a:p>
                      <a:pPr algn="r" fontAlgn="ctr"/>
                      <a:r>
                        <a:rPr lang="en-GB" sz="1100" b="0" i="0" u="none" strike="noStrike">
                          <a:solidFill>
                            <a:srgbClr val="000000"/>
                          </a:solidFill>
                          <a:effectLst/>
                          <a:latin typeface="Calibri" panose="020F0502020204030204" pitchFamily="34" charset="0"/>
                        </a:rPr>
                        <a:t>04/11/21</a:t>
                      </a:r>
                    </a:p>
                  </a:txBody>
                  <a:tcPr marL="7520" marR="7520" marT="752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5</a:t>
                      </a:r>
                      <a:r>
                        <a:rPr lang="en-GB" sz="1800" b="0" i="0" u="none" strike="noStrike">
                          <a:solidFill>
                            <a:srgbClr val="FFFF00"/>
                          </a:solidFill>
                          <a:effectLst/>
                          <a:latin typeface="Wingdings 2" panose="05020102010507070707" pitchFamily="18" charset="2"/>
                        </a:rPr>
                        <a:t>ê</a:t>
                      </a:r>
                      <a:endParaRPr lang="en-GB" sz="1800" b="0" i="0" u="none" strike="noStrike">
                        <a:solidFill>
                          <a:srgbClr val="000000"/>
                        </a:solidFill>
                        <a:effectLst/>
                        <a:latin typeface="Calibri" panose="020F0502020204030204" pitchFamily="34" charset="0"/>
                      </a:endParaRP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Gina is an excellent Excel trainer. Really clear and patient. She makes a slightly unexciting topic (spreadsheets...) very interesting and engaging!</a:t>
                      </a: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hlinkClick r:id="rId7" tooltip="Click to see review page"/>
                        </a:rPr>
                        <a:t>view review</a:t>
                      </a:r>
                      <a:endParaRPr lang="en-GB" sz="1100" b="0" i="0" u="none" strike="noStrike">
                        <a:solidFill>
                          <a:srgbClr val="000000"/>
                        </a:solidFill>
                        <a:effectLst/>
                        <a:latin typeface="Calibri" panose="020F0502020204030204" pitchFamily="34" charset="0"/>
                      </a:endParaRPr>
                    </a:p>
                  </a:txBody>
                  <a:tcPr marL="7520" marR="7520" marT="752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9792908"/>
                  </a:ext>
                </a:extLst>
              </a:tr>
              <a:tr h="360965">
                <a:tc>
                  <a:txBody>
                    <a:bodyPr/>
                    <a:lstStyle/>
                    <a:p>
                      <a:pPr algn="r" fontAlgn="ctr"/>
                      <a:r>
                        <a:rPr lang="en-GB" sz="1100" b="0" i="0" u="none" strike="noStrike">
                          <a:solidFill>
                            <a:srgbClr val="000000"/>
                          </a:solidFill>
                          <a:effectLst/>
                          <a:latin typeface="Calibri" panose="020F0502020204030204" pitchFamily="34" charset="0"/>
                        </a:rPr>
                        <a:t>02/11/21</a:t>
                      </a:r>
                    </a:p>
                  </a:txBody>
                  <a:tcPr marL="7520" marR="7520" marT="752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5</a:t>
                      </a:r>
                      <a:r>
                        <a:rPr lang="en-GB" sz="1800" b="0" i="0" u="none" strike="noStrike">
                          <a:solidFill>
                            <a:srgbClr val="FFFF00"/>
                          </a:solidFill>
                          <a:effectLst/>
                          <a:latin typeface="Wingdings 2" panose="05020102010507070707" pitchFamily="18" charset="2"/>
                        </a:rPr>
                        <a:t>ê</a:t>
                      </a:r>
                      <a:endParaRPr lang="en-GB" sz="1800" b="0" i="0" u="none" strike="noStrike">
                        <a:solidFill>
                          <a:srgbClr val="000000"/>
                        </a:solidFill>
                        <a:effectLst/>
                        <a:latin typeface="Calibri" panose="020F0502020204030204" pitchFamily="34" charset="0"/>
                      </a:endParaRP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Gina was very friendly and professional. She managed to fit loads in 45 mins session and explained everything I asked for and more. Thank you.</a:t>
                      </a: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hlinkClick r:id="rId8" tooltip="Click to see review page"/>
                        </a:rPr>
                        <a:t>view review</a:t>
                      </a:r>
                      <a:endParaRPr lang="en-GB" sz="1100" b="0" i="0" u="none" strike="noStrike">
                        <a:solidFill>
                          <a:srgbClr val="000000"/>
                        </a:solidFill>
                        <a:effectLst/>
                        <a:latin typeface="Calibri" panose="020F0502020204030204" pitchFamily="34" charset="0"/>
                      </a:endParaRPr>
                    </a:p>
                  </a:txBody>
                  <a:tcPr marL="7520" marR="7520" marT="752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9179460"/>
                  </a:ext>
                </a:extLst>
              </a:tr>
              <a:tr h="360965">
                <a:tc>
                  <a:txBody>
                    <a:bodyPr/>
                    <a:lstStyle/>
                    <a:p>
                      <a:pPr algn="r" fontAlgn="ctr"/>
                      <a:r>
                        <a:rPr lang="en-GB" sz="1100" b="0" i="0" u="none" strike="noStrike">
                          <a:solidFill>
                            <a:srgbClr val="000000"/>
                          </a:solidFill>
                          <a:effectLst/>
                          <a:latin typeface="Calibri" panose="020F0502020204030204" pitchFamily="34" charset="0"/>
                        </a:rPr>
                        <a:t>24/06/20</a:t>
                      </a:r>
                    </a:p>
                  </a:txBody>
                  <a:tcPr marL="7520" marR="7520" marT="752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5</a:t>
                      </a:r>
                      <a:r>
                        <a:rPr lang="en-GB" sz="1800" b="0" i="0" u="none" strike="noStrike">
                          <a:solidFill>
                            <a:srgbClr val="FFFF00"/>
                          </a:solidFill>
                          <a:effectLst/>
                          <a:latin typeface="Wingdings 2" panose="05020102010507070707" pitchFamily="18" charset="2"/>
                        </a:rPr>
                        <a:t>ê</a:t>
                      </a:r>
                      <a:endParaRPr lang="en-GB" sz="1800" b="0" i="0" u="none" strike="noStrike">
                        <a:solidFill>
                          <a:srgbClr val="000000"/>
                        </a:solidFill>
                        <a:effectLst/>
                        <a:latin typeface="Calibri" panose="020F0502020204030204" pitchFamily="34" charset="0"/>
                      </a:endParaRP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latin typeface="Calibri" panose="020F0502020204030204" pitchFamily="34" charset="0"/>
                        </a:rPr>
                        <a:t>I had concerns that an Advanced Excel course may be out of my league, however Gina was an excellent communicator, and I am so excited to have learned some brilliant ways of working with Excel.  Can't wait to use them !</a:t>
                      </a: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hlinkClick r:id="rId9" tooltip="Click to see review page"/>
                        </a:rPr>
                        <a:t>view review</a:t>
                      </a:r>
                      <a:endParaRPr lang="en-GB" sz="1100" b="0" i="0" u="none" strike="noStrike">
                        <a:solidFill>
                          <a:srgbClr val="000000"/>
                        </a:solidFill>
                        <a:effectLst/>
                        <a:latin typeface="Calibri" panose="020F0502020204030204" pitchFamily="34" charset="0"/>
                      </a:endParaRPr>
                    </a:p>
                  </a:txBody>
                  <a:tcPr marL="7520" marR="7520" marT="752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1472649"/>
                  </a:ext>
                </a:extLst>
              </a:tr>
              <a:tr h="293284">
                <a:tc>
                  <a:txBody>
                    <a:bodyPr/>
                    <a:lstStyle/>
                    <a:p>
                      <a:pPr algn="r" fontAlgn="ctr"/>
                      <a:r>
                        <a:rPr lang="en-GB" sz="1100" b="0" i="0" u="none" strike="noStrike">
                          <a:solidFill>
                            <a:srgbClr val="000000"/>
                          </a:solidFill>
                          <a:effectLst/>
                          <a:latin typeface="Calibri" panose="020F0502020204030204" pitchFamily="34" charset="0"/>
                        </a:rPr>
                        <a:t>09/06/20</a:t>
                      </a:r>
                    </a:p>
                  </a:txBody>
                  <a:tcPr marL="7520" marR="7520" marT="752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5</a:t>
                      </a:r>
                      <a:r>
                        <a:rPr lang="en-GB" sz="1800" b="0" i="0" u="none" strike="noStrike">
                          <a:solidFill>
                            <a:srgbClr val="FFFF00"/>
                          </a:solidFill>
                          <a:effectLst/>
                          <a:latin typeface="Wingdings 2" panose="05020102010507070707" pitchFamily="18" charset="2"/>
                        </a:rPr>
                        <a:t>ê</a:t>
                      </a:r>
                      <a:endParaRPr lang="en-GB" sz="1800" b="0" i="0" u="none" strike="noStrike">
                        <a:solidFill>
                          <a:srgbClr val="000000"/>
                        </a:solidFill>
                        <a:effectLst/>
                        <a:latin typeface="Calibri" panose="020F0502020204030204" pitchFamily="34" charset="0"/>
                      </a:endParaRP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I learnt a lot during this presentation. I look forward to attending the advanced one. Thanks again!</a:t>
                      </a: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hlinkClick r:id="rId10" tooltip="Click to see review page"/>
                        </a:rPr>
                        <a:t>view review</a:t>
                      </a:r>
                      <a:endParaRPr lang="en-GB" sz="1100" b="0" i="0" u="none" strike="noStrike">
                        <a:solidFill>
                          <a:srgbClr val="000000"/>
                        </a:solidFill>
                        <a:effectLst/>
                        <a:latin typeface="Calibri" panose="020F0502020204030204" pitchFamily="34" charset="0"/>
                      </a:endParaRPr>
                    </a:p>
                  </a:txBody>
                  <a:tcPr marL="7520" marR="7520" marT="752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3557253"/>
                  </a:ext>
                </a:extLst>
              </a:tr>
              <a:tr h="360965">
                <a:tc>
                  <a:txBody>
                    <a:bodyPr/>
                    <a:lstStyle/>
                    <a:p>
                      <a:pPr algn="r" fontAlgn="ctr"/>
                      <a:r>
                        <a:rPr lang="en-GB" sz="1100" b="0" i="0" u="none" strike="noStrike">
                          <a:solidFill>
                            <a:srgbClr val="000000"/>
                          </a:solidFill>
                          <a:effectLst/>
                          <a:latin typeface="Calibri" panose="020F0502020204030204" pitchFamily="34" charset="0"/>
                        </a:rPr>
                        <a:t>31/03/20</a:t>
                      </a:r>
                    </a:p>
                  </a:txBody>
                  <a:tcPr marL="7520" marR="7520" marT="752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800" b="0" i="0" u="none" strike="noStrike" dirty="0">
                          <a:solidFill>
                            <a:srgbClr val="000000"/>
                          </a:solidFill>
                          <a:effectLst/>
                          <a:latin typeface="Calibri" panose="020F0502020204030204" pitchFamily="34" charset="0"/>
                        </a:rPr>
                        <a:t>5</a:t>
                      </a:r>
                      <a:r>
                        <a:rPr lang="en-GB" sz="1800" b="0" i="0" u="none" strike="noStrike" dirty="0">
                          <a:solidFill>
                            <a:srgbClr val="FFFF00"/>
                          </a:solidFill>
                          <a:effectLst/>
                          <a:latin typeface="Wingdings 2" panose="05020102010507070707" pitchFamily="18" charset="2"/>
                        </a:rPr>
                        <a:t>ê</a:t>
                      </a:r>
                      <a:endParaRPr lang="en-GB" sz="1800" b="0" i="0" u="none" strike="noStrike" dirty="0">
                        <a:solidFill>
                          <a:srgbClr val="000000"/>
                        </a:solidFill>
                        <a:effectLst/>
                        <a:latin typeface="Calibri" panose="020F0502020204030204" pitchFamily="34" charset="0"/>
                      </a:endParaRP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Gina was great in helping us navigate our way through Microsoft Teams and all the useful tools on offer. Thanks for an informative session!</a:t>
                      </a: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dirty="0">
                          <a:solidFill>
                            <a:srgbClr val="000000"/>
                          </a:solidFill>
                          <a:effectLst/>
                          <a:latin typeface="Calibri" panose="020F0502020204030204" pitchFamily="34" charset="0"/>
                          <a:hlinkClick r:id="rId11" tooltip="Click to see review page"/>
                        </a:rPr>
                        <a:t>view review</a:t>
                      </a:r>
                      <a:endParaRPr lang="en-GB" sz="1100" b="0" i="0" u="none" strike="noStrike" dirty="0">
                        <a:solidFill>
                          <a:srgbClr val="000000"/>
                        </a:solidFill>
                        <a:effectLst/>
                        <a:latin typeface="Calibri" panose="020F0502020204030204" pitchFamily="34" charset="0"/>
                      </a:endParaRPr>
                    </a:p>
                  </a:txBody>
                  <a:tcPr marL="7520" marR="7520" marT="752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9995858"/>
                  </a:ext>
                </a:extLst>
              </a:tr>
            </a:tbl>
          </a:graphicData>
        </a:graphic>
      </p:graphicFrame>
    </p:spTree>
    <p:extLst>
      <p:ext uri="{BB962C8B-B14F-4D97-AF65-F5344CB8AC3E}">
        <p14:creationId xmlns:p14="http://schemas.microsoft.com/office/powerpoint/2010/main" val="1326926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logo&#10;&#10;Description automatically generated">
            <a:extLst>
              <a:ext uri="{FF2B5EF4-FFF2-40B4-BE49-F238E27FC236}">
                <a16:creationId xmlns:a16="http://schemas.microsoft.com/office/drawing/2014/main" id="{9F314A72-7EBA-DA69-E072-97C1B404A361}"/>
              </a:ext>
            </a:extLst>
          </p:cNvPr>
          <p:cNvPicPr>
            <a:picLocks noChangeAspect="1"/>
          </p:cNvPicPr>
          <p:nvPr/>
        </p:nvPicPr>
        <p:blipFill rotWithShape="1">
          <a:blip r:embed="rId2">
            <a:extLst>
              <a:ext uri="{28A0092B-C50C-407E-A947-70E740481C1C}">
                <a14:useLocalDpi xmlns:a14="http://schemas.microsoft.com/office/drawing/2010/main" val="0"/>
              </a:ext>
            </a:extLst>
          </a:blip>
          <a:srcRect l="27809" t="24138" r="20515" b="22988"/>
          <a:stretch/>
        </p:blipFill>
        <p:spPr>
          <a:xfrm>
            <a:off x="10927628" y="6085490"/>
            <a:ext cx="943805" cy="772510"/>
          </a:xfrm>
          <a:prstGeom prst="rect">
            <a:avLst/>
          </a:prstGeom>
        </p:spPr>
      </p:pic>
      <p:pic>
        <p:nvPicPr>
          <p:cNvPr id="7" name="Picture 6" descr="A picture containing text&#10;&#10;Description automatically generated">
            <a:extLst>
              <a:ext uri="{FF2B5EF4-FFF2-40B4-BE49-F238E27FC236}">
                <a16:creationId xmlns:a16="http://schemas.microsoft.com/office/drawing/2014/main" id="{B22B5549-7CF7-81CB-9010-24567E86C2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2762" y="245196"/>
            <a:ext cx="3077338" cy="1418884"/>
          </a:xfrm>
          <a:prstGeom prst="rect">
            <a:avLst/>
          </a:prstGeom>
        </p:spPr>
      </p:pic>
      <p:graphicFrame>
        <p:nvGraphicFramePr>
          <p:cNvPr id="3" name="Table 2">
            <a:extLst>
              <a:ext uri="{FF2B5EF4-FFF2-40B4-BE49-F238E27FC236}">
                <a16:creationId xmlns:a16="http://schemas.microsoft.com/office/drawing/2014/main" id="{3C96CEC5-28F7-D26B-6F82-4AAF74DFDBF1}"/>
              </a:ext>
            </a:extLst>
          </p:cNvPr>
          <p:cNvGraphicFramePr>
            <a:graphicFrameLocks noGrp="1"/>
          </p:cNvGraphicFramePr>
          <p:nvPr>
            <p:extLst>
              <p:ext uri="{D42A27DB-BD31-4B8C-83A1-F6EECF244321}">
                <p14:modId xmlns:p14="http://schemas.microsoft.com/office/powerpoint/2010/main" val="295846770"/>
              </p:ext>
            </p:extLst>
          </p:nvPr>
        </p:nvGraphicFramePr>
        <p:xfrm>
          <a:off x="838200" y="1902314"/>
          <a:ext cx="10515601" cy="3993172"/>
        </p:xfrm>
        <a:graphic>
          <a:graphicData uri="http://schemas.openxmlformats.org/drawingml/2006/table">
            <a:tbl>
              <a:tblPr/>
              <a:tblGrid>
                <a:gridCol w="701876">
                  <a:extLst>
                    <a:ext uri="{9D8B030D-6E8A-4147-A177-3AD203B41FA5}">
                      <a16:colId xmlns:a16="http://schemas.microsoft.com/office/drawing/2014/main" val="2990997019"/>
                    </a:ext>
                  </a:extLst>
                </a:gridCol>
                <a:gridCol w="864811">
                  <a:extLst>
                    <a:ext uri="{9D8B030D-6E8A-4147-A177-3AD203B41FA5}">
                      <a16:colId xmlns:a16="http://schemas.microsoft.com/office/drawing/2014/main" val="3909069441"/>
                    </a:ext>
                  </a:extLst>
                </a:gridCol>
                <a:gridCol w="7457428">
                  <a:extLst>
                    <a:ext uri="{9D8B030D-6E8A-4147-A177-3AD203B41FA5}">
                      <a16:colId xmlns:a16="http://schemas.microsoft.com/office/drawing/2014/main" val="3491654847"/>
                    </a:ext>
                  </a:extLst>
                </a:gridCol>
                <a:gridCol w="1491486">
                  <a:extLst>
                    <a:ext uri="{9D8B030D-6E8A-4147-A177-3AD203B41FA5}">
                      <a16:colId xmlns:a16="http://schemas.microsoft.com/office/drawing/2014/main" val="2061606566"/>
                    </a:ext>
                  </a:extLst>
                </a:gridCol>
              </a:tblGrid>
              <a:tr h="586567">
                <a:tc>
                  <a:txBody>
                    <a:bodyPr/>
                    <a:lstStyle/>
                    <a:p>
                      <a:pPr algn="l" fontAlgn="ctr"/>
                      <a:r>
                        <a:rPr lang="en-GB" sz="1200" b="1" i="0" u="none" strike="noStrike">
                          <a:solidFill>
                            <a:srgbClr val="FFFFFF"/>
                          </a:solidFill>
                          <a:effectLst/>
                          <a:latin typeface="Calibri" panose="020F0502020204030204" pitchFamily="34" charset="0"/>
                        </a:rPr>
                        <a:t>Date</a:t>
                      </a:r>
                    </a:p>
                  </a:txBody>
                  <a:tcPr marL="7520" marR="7520" marT="7520" marB="0" anchor="ctr">
                    <a:lnL w="6350" cap="flat" cmpd="sng" algn="ctr">
                      <a:solidFill>
                        <a:srgbClr val="000000"/>
                      </a:solidFill>
                      <a:prstDash val="solid"/>
                      <a:round/>
                      <a:headEnd type="none" w="med" len="med"/>
                      <a:tailEnd type="none" w="med" len="med"/>
                    </a:lnL>
                    <a:lnR>
                      <a:noFill/>
                    </a:lnR>
                    <a:lnT>
                      <a:noFill/>
                    </a:lnT>
                    <a:lnB>
                      <a:noFill/>
                    </a:lnB>
                    <a:solidFill>
                      <a:srgbClr val="CB2B66"/>
                    </a:solidFill>
                  </a:tcPr>
                </a:tc>
                <a:tc>
                  <a:txBody>
                    <a:bodyPr/>
                    <a:lstStyle/>
                    <a:p>
                      <a:pPr algn="ctr" fontAlgn="ctr"/>
                      <a:r>
                        <a:rPr lang="en-GB" sz="1200" b="1" i="0" u="none" strike="noStrike">
                          <a:solidFill>
                            <a:srgbClr val="FFFFFF"/>
                          </a:solidFill>
                          <a:effectLst/>
                          <a:latin typeface="Calibri" panose="020F0502020204030204" pitchFamily="34" charset="0"/>
                        </a:rPr>
                        <a:t>Rating</a:t>
                      </a:r>
                    </a:p>
                  </a:txBody>
                  <a:tcPr marL="7520" marR="7520" marT="7520" marB="0" anchor="ctr">
                    <a:lnL>
                      <a:noFill/>
                    </a:lnL>
                    <a:lnR>
                      <a:noFill/>
                    </a:lnR>
                    <a:lnT>
                      <a:noFill/>
                    </a:lnT>
                    <a:lnB>
                      <a:noFill/>
                    </a:lnB>
                    <a:solidFill>
                      <a:srgbClr val="CB2B66"/>
                    </a:solidFill>
                  </a:tcPr>
                </a:tc>
                <a:tc>
                  <a:txBody>
                    <a:bodyPr/>
                    <a:lstStyle/>
                    <a:p>
                      <a:pPr algn="l" fontAlgn="ctr"/>
                      <a:r>
                        <a:rPr lang="en-GB" sz="1200" b="1" i="0" u="none" strike="noStrike">
                          <a:solidFill>
                            <a:srgbClr val="FFFFFF"/>
                          </a:solidFill>
                          <a:effectLst/>
                          <a:latin typeface="Calibri" panose="020F0502020204030204" pitchFamily="34" charset="0"/>
                        </a:rPr>
                        <a:t>Review</a:t>
                      </a:r>
                    </a:p>
                  </a:txBody>
                  <a:tcPr marL="7520" marR="7520" marT="7520" marB="0" anchor="ctr">
                    <a:lnL>
                      <a:noFill/>
                    </a:lnL>
                    <a:lnR>
                      <a:noFill/>
                    </a:lnR>
                    <a:lnT>
                      <a:noFill/>
                    </a:lnT>
                    <a:lnB>
                      <a:noFill/>
                    </a:lnB>
                    <a:solidFill>
                      <a:srgbClr val="CB2B66"/>
                    </a:solidFill>
                  </a:tcPr>
                </a:tc>
                <a:tc>
                  <a:txBody>
                    <a:bodyPr/>
                    <a:lstStyle/>
                    <a:p>
                      <a:pPr algn="ctr" fontAlgn="ctr"/>
                      <a:r>
                        <a:rPr lang="en-US" sz="1200" b="1" i="0" u="none" strike="noStrike">
                          <a:solidFill>
                            <a:srgbClr val="FFFFFF"/>
                          </a:solidFill>
                          <a:effectLst/>
                          <a:latin typeface="Calibri" panose="020F0502020204030204" pitchFamily="34" charset="0"/>
                        </a:rPr>
                        <a:t>Google review (click on link to see the review on google)</a:t>
                      </a:r>
                    </a:p>
                  </a:txBody>
                  <a:tcPr marL="7520" marR="7520" marT="7520" marB="0" anchor="ctr">
                    <a:lnL>
                      <a:noFill/>
                    </a:lnL>
                    <a:lnR w="6350" cap="flat" cmpd="sng" algn="ctr">
                      <a:solidFill>
                        <a:srgbClr val="000000"/>
                      </a:solidFill>
                      <a:prstDash val="solid"/>
                      <a:round/>
                      <a:headEnd type="none" w="med" len="med"/>
                      <a:tailEnd type="none" w="med" len="med"/>
                    </a:lnR>
                    <a:lnT>
                      <a:noFill/>
                    </a:lnT>
                    <a:lnB>
                      <a:noFill/>
                    </a:lnB>
                    <a:solidFill>
                      <a:srgbClr val="CB2B66"/>
                    </a:solidFill>
                  </a:tcPr>
                </a:tc>
                <a:extLst>
                  <a:ext uri="{0D108BD9-81ED-4DB2-BD59-A6C34878D82A}">
                    <a16:rowId xmlns:a16="http://schemas.microsoft.com/office/drawing/2014/main" val="1997081698"/>
                  </a:ext>
                </a:extLst>
              </a:tr>
              <a:tr h="721929">
                <a:tc>
                  <a:txBody>
                    <a:bodyPr/>
                    <a:lstStyle/>
                    <a:p>
                      <a:pPr algn="r" fontAlgn="ctr"/>
                      <a:r>
                        <a:rPr lang="en-GB" sz="1100" b="0" i="0" u="none" strike="noStrike">
                          <a:solidFill>
                            <a:srgbClr val="000000"/>
                          </a:solidFill>
                          <a:effectLst/>
                          <a:latin typeface="Calibri" panose="020F0502020204030204" pitchFamily="34" charset="0"/>
                        </a:rPr>
                        <a:t>18/02/20</a:t>
                      </a:r>
                    </a:p>
                  </a:txBody>
                  <a:tcPr marL="7520" marR="7520" marT="752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5</a:t>
                      </a:r>
                      <a:r>
                        <a:rPr lang="en-GB" sz="1800" b="0" i="0" u="none" strike="noStrike">
                          <a:solidFill>
                            <a:srgbClr val="FFFF00"/>
                          </a:solidFill>
                          <a:effectLst/>
                          <a:latin typeface="Wingdings 2" panose="05020102010507070707" pitchFamily="18" charset="2"/>
                        </a:rPr>
                        <a:t>ê</a:t>
                      </a:r>
                      <a:endParaRPr lang="en-GB" sz="1800" b="0" i="0" u="none" strike="noStrike">
                        <a:solidFill>
                          <a:srgbClr val="000000"/>
                        </a:solidFill>
                        <a:effectLst/>
                        <a:latin typeface="Calibri" panose="020F0502020204030204" pitchFamily="34" charset="0"/>
                      </a:endParaRPr>
                    </a:p>
                  </a:txBody>
                  <a:tcPr marL="7520" marR="7520" marT="752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Gina provided fantastic training on Microsoft Teams and really helped us think about how to make use of this new technology. Working with many different groups she tailored the training to deal with a mixed group who had a wide variety of skills and experiences. She was professional, engaging and certainly one of the top trainers we have worked with. Would highly recommend Sunbird Advisers.</a:t>
                      </a:r>
                    </a:p>
                  </a:txBody>
                  <a:tcPr marL="7520" marR="7520" marT="752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hlinkClick r:id="rId4" tooltip="Click to see review page"/>
                        </a:rPr>
                        <a:t>view review</a:t>
                      </a:r>
                      <a:endParaRPr lang="en-GB" sz="1100" b="0" i="0" u="none" strike="noStrike">
                        <a:solidFill>
                          <a:srgbClr val="000000"/>
                        </a:solidFill>
                        <a:effectLst/>
                        <a:latin typeface="Calibri" panose="020F0502020204030204" pitchFamily="34" charset="0"/>
                      </a:endParaRPr>
                    </a:p>
                  </a:txBody>
                  <a:tcPr marL="7520" marR="7520" marT="752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15331310"/>
                  </a:ext>
                </a:extLst>
              </a:tr>
              <a:tr h="541447">
                <a:tc>
                  <a:txBody>
                    <a:bodyPr/>
                    <a:lstStyle/>
                    <a:p>
                      <a:pPr algn="r" fontAlgn="ctr"/>
                      <a:r>
                        <a:rPr lang="en-GB" sz="1100" b="0" i="0" u="none" strike="noStrike">
                          <a:solidFill>
                            <a:srgbClr val="000000"/>
                          </a:solidFill>
                          <a:effectLst/>
                          <a:latin typeface="Calibri" panose="020F0502020204030204" pitchFamily="34" charset="0"/>
                        </a:rPr>
                        <a:t>25/11/19</a:t>
                      </a:r>
                    </a:p>
                  </a:txBody>
                  <a:tcPr marL="7520" marR="7520" marT="752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5</a:t>
                      </a:r>
                      <a:r>
                        <a:rPr lang="en-GB" sz="1800" b="0" i="0" u="none" strike="noStrike">
                          <a:solidFill>
                            <a:srgbClr val="FFFF00"/>
                          </a:solidFill>
                          <a:effectLst/>
                          <a:latin typeface="Wingdings 2" panose="05020102010507070707" pitchFamily="18" charset="2"/>
                        </a:rPr>
                        <a:t>ê</a:t>
                      </a:r>
                      <a:endParaRPr lang="en-GB" sz="1800" b="0" i="0" u="none" strike="noStrike">
                        <a:solidFill>
                          <a:srgbClr val="000000"/>
                        </a:solidFill>
                        <a:effectLst/>
                        <a:latin typeface="Calibri" panose="020F0502020204030204" pitchFamily="34" charset="0"/>
                      </a:endParaRP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Gina gave an excellent workshop to develop our basic Excel skills. She was incredibly engaging and clear and made everything feel very accessible -  I've already saved a lot of time using the tools she demonstrated. I look forward to seeing her again for our next session!</a:t>
                      </a: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hlinkClick r:id="rId5" tooltip="Click to see review page"/>
                        </a:rPr>
                        <a:t>view review</a:t>
                      </a:r>
                      <a:endParaRPr lang="en-GB" sz="1100" b="0" i="0" u="none" strike="noStrike">
                        <a:solidFill>
                          <a:srgbClr val="000000"/>
                        </a:solidFill>
                        <a:effectLst/>
                        <a:latin typeface="Calibri" panose="020F0502020204030204" pitchFamily="34" charset="0"/>
                      </a:endParaRPr>
                    </a:p>
                  </a:txBody>
                  <a:tcPr marL="7520" marR="7520" marT="752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70463"/>
                  </a:ext>
                </a:extLst>
              </a:tr>
              <a:tr h="293284">
                <a:tc>
                  <a:txBody>
                    <a:bodyPr/>
                    <a:lstStyle/>
                    <a:p>
                      <a:pPr algn="r" fontAlgn="ctr"/>
                      <a:r>
                        <a:rPr lang="en-GB" sz="1100" b="0" i="0" u="none" strike="noStrike">
                          <a:solidFill>
                            <a:srgbClr val="000000"/>
                          </a:solidFill>
                          <a:effectLst/>
                          <a:latin typeface="Calibri" panose="020F0502020204030204" pitchFamily="34" charset="0"/>
                        </a:rPr>
                        <a:t>22/11/19</a:t>
                      </a:r>
                    </a:p>
                  </a:txBody>
                  <a:tcPr marL="7520" marR="7520" marT="752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5</a:t>
                      </a:r>
                      <a:r>
                        <a:rPr lang="en-GB" sz="1800" b="0" i="0" u="none" strike="noStrike">
                          <a:solidFill>
                            <a:srgbClr val="FFFF00"/>
                          </a:solidFill>
                          <a:effectLst/>
                          <a:latin typeface="Wingdings 2" panose="05020102010507070707" pitchFamily="18" charset="2"/>
                        </a:rPr>
                        <a:t>ê</a:t>
                      </a:r>
                      <a:endParaRPr lang="en-GB" sz="1800" b="0" i="0" u="none" strike="noStrike">
                        <a:solidFill>
                          <a:srgbClr val="000000"/>
                        </a:solidFill>
                        <a:effectLst/>
                        <a:latin typeface="Calibri" panose="020F0502020204030204" pitchFamily="34" charset="0"/>
                      </a:endParaRP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latin typeface="Calibri" panose="020F0502020204030204" pitchFamily="34" charset="0"/>
                        </a:rPr>
                        <a:t>Gina was really clear, concise and engaging in the training and I learnt some really useful things about excel! Thank you!</a:t>
                      </a: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hlinkClick r:id="rId6" tooltip="Click to see review page"/>
                        </a:rPr>
                        <a:t>view review</a:t>
                      </a:r>
                      <a:endParaRPr lang="en-GB" sz="1100" b="0" i="0" u="none" strike="noStrike">
                        <a:solidFill>
                          <a:srgbClr val="000000"/>
                        </a:solidFill>
                        <a:effectLst/>
                        <a:latin typeface="Calibri" panose="020F0502020204030204" pitchFamily="34" charset="0"/>
                      </a:endParaRPr>
                    </a:p>
                  </a:txBody>
                  <a:tcPr marL="7520" marR="7520" marT="752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3036602"/>
                  </a:ext>
                </a:extLst>
              </a:tr>
              <a:tr h="293284">
                <a:tc>
                  <a:txBody>
                    <a:bodyPr/>
                    <a:lstStyle/>
                    <a:p>
                      <a:pPr algn="r" fontAlgn="ctr"/>
                      <a:r>
                        <a:rPr lang="en-GB" sz="1100" b="0" i="0" u="none" strike="noStrike">
                          <a:solidFill>
                            <a:srgbClr val="000000"/>
                          </a:solidFill>
                          <a:effectLst/>
                          <a:latin typeface="Calibri" panose="020F0502020204030204" pitchFamily="34" charset="0"/>
                        </a:rPr>
                        <a:t>01/06/19</a:t>
                      </a:r>
                    </a:p>
                  </a:txBody>
                  <a:tcPr marL="7520" marR="7520" marT="752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5</a:t>
                      </a:r>
                      <a:r>
                        <a:rPr lang="en-GB" sz="1800" b="0" i="0" u="none" strike="noStrike">
                          <a:solidFill>
                            <a:srgbClr val="FFFF00"/>
                          </a:solidFill>
                          <a:effectLst/>
                          <a:latin typeface="Wingdings 2" panose="05020102010507070707" pitchFamily="18" charset="2"/>
                        </a:rPr>
                        <a:t>ê</a:t>
                      </a:r>
                      <a:endParaRPr lang="en-GB" sz="1800" b="0" i="0" u="none" strike="noStrike">
                        <a:solidFill>
                          <a:srgbClr val="000000"/>
                        </a:solidFill>
                        <a:effectLst/>
                        <a:latin typeface="Calibri" panose="020F0502020204030204" pitchFamily="34" charset="0"/>
                      </a:endParaRP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Great beginner and intermediate courses!</a:t>
                      </a: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hlinkClick r:id="rId7" tooltip="Click to see review page"/>
                        </a:rPr>
                        <a:t>view review</a:t>
                      </a:r>
                      <a:endParaRPr lang="en-GB" sz="1100" b="0" i="0" u="none" strike="noStrike">
                        <a:solidFill>
                          <a:srgbClr val="000000"/>
                        </a:solidFill>
                        <a:effectLst/>
                        <a:latin typeface="Calibri" panose="020F0502020204030204" pitchFamily="34" charset="0"/>
                      </a:endParaRPr>
                    </a:p>
                  </a:txBody>
                  <a:tcPr marL="7520" marR="7520" marT="752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96382007"/>
                  </a:ext>
                </a:extLst>
              </a:tr>
              <a:tr h="360965">
                <a:tc>
                  <a:txBody>
                    <a:bodyPr/>
                    <a:lstStyle/>
                    <a:p>
                      <a:pPr algn="r" fontAlgn="ctr"/>
                      <a:r>
                        <a:rPr lang="en-GB" sz="1100" b="0" i="0" u="none" strike="noStrike">
                          <a:solidFill>
                            <a:srgbClr val="000000"/>
                          </a:solidFill>
                          <a:effectLst/>
                          <a:latin typeface="Calibri" panose="020F0502020204030204" pitchFamily="34" charset="0"/>
                        </a:rPr>
                        <a:t>07/05/19</a:t>
                      </a:r>
                    </a:p>
                  </a:txBody>
                  <a:tcPr marL="7520" marR="7520" marT="752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5</a:t>
                      </a:r>
                      <a:r>
                        <a:rPr lang="en-GB" sz="1800" b="0" i="0" u="none" strike="noStrike">
                          <a:solidFill>
                            <a:srgbClr val="FFFF00"/>
                          </a:solidFill>
                          <a:effectLst/>
                          <a:latin typeface="Wingdings 2" panose="05020102010507070707" pitchFamily="18" charset="2"/>
                        </a:rPr>
                        <a:t>ê</a:t>
                      </a:r>
                      <a:endParaRPr lang="en-GB" sz="1800" b="0" i="0" u="none" strike="noStrike">
                        <a:solidFill>
                          <a:srgbClr val="000000"/>
                        </a:solidFill>
                        <a:effectLst/>
                        <a:latin typeface="Calibri" panose="020F0502020204030204" pitchFamily="34" charset="0"/>
                      </a:endParaRP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Underwent an excel training - well prepared &amp; presented, good knowledge of her subject area and would encourage enlisting her services.</a:t>
                      </a: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hlinkClick r:id="rId8" tooltip="Click to see review page"/>
                        </a:rPr>
                        <a:t>view review</a:t>
                      </a:r>
                      <a:endParaRPr lang="en-GB" sz="1100" b="0" i="0" u="none" strike="noStrike">
                        <a:solidFill>
                          <a:srgbClr val="000000"/>
                        </a:solidFill>
                        <a:effectLst/>
                        <a:latin typeface="Calibri" panose="020F0502020204030204" pitchFamily="34" charset="0"/>
                      </a:endParaRPr>
                    </a:p>
                  </a:txBody>
                  <a:tcPr marL="7520" marR="7520" marT="752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3135970"/>
                  </a:ext>
                </a:extLst>
              </a:tr>
              <a:tr h="541447">
                <a:tc>
                  <a:txBody>
                    <a:bodyPr/>
                    <a:lstStyle/>
                    <a:p>
                      <a:pPr algn="r" fontAlgn="ctr"/>
                      <a:r>
                        <a:rPr lang="en-GB" sz="1100" b="0" i="0" u="none" strike="noStrike">
                          <a:solidFill>
                            <a:srgbClr val="000000"/>
                          </a:solidFill>
                          <a:effectLst/>
                          <a:latin typeface="Calibri" panose="020F0502020204030204" pitchFamily="34" charset="0"/>
                        </a:rPr>
                        <a:t>14/11/18</a:t>
                      </a:r>
                    </a:p>
                  </a:txBody>
                  <a:tcPr marL="7520" marR="7520" marT="752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5</a:t>
                      </a:r>
                      <a:r>
                        <a:rPr lang="en-GB" sz="1800" b="0" i="0" u="none" strike="noStrike">
                          <a:solidFill>
                            <a:srgbClr val="FFFF00"/>
                          </a:solidFill>
                          <a:effectLst/>
                          <a:latin typeface="Wingdings 2" panose="05020102010507070707" pitchFamily="18" charset="2"/>
                        </a:rPr>
                        <a:t>ê</a:t>
                      </a:r>
                      <a:endParaRPr lang="en-GB" sz="1800" b="0" i="0" u="none" strike="noStrike">
                        <a:solidFill>
                          <a:srgbClr val="000000"/>
                        </a:solidFill>
                        <a:effectLst/>
                        <a:latin typeface="Calibri" panose="020F0502020204030204" pitchFamily="34" charset="0"/>
                      </a:endParaRP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latin typeface="Calibri" panose="020F0502020204030204" pitchFamily="34" charset="0"/>
                        </a:rPr>
                        <a:t>Gina was an excellent teacher. I learnt how to do things I never knew possible with PowerPoint, and it immediately made my working day easier. She was very friendly and patient with my team and I and has since even assisted me via e-mail when I've had questions. 100% would recommend taking this training class!</a:t>
                      </a: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hlinkClick r:id="rId9" tooltip="Click to see review page"/>
                        </a:rPr>
                        <a:t>view review</a:t>
                      </a:r>
                      <a:endParaRPr lang="en-GB" sz="1100" b="0" i="0" u="none" strike="noStrike">
                        <a:solidFill>
                          <a:srgbClr val="000000"/>
                        </a:solidFill>
                        <a:effectLst/>
                        <a:latin typeface="Calibri" panose="020F0502020204030204" pitchFamily="34" charset="0"/>
                      </a:endParaRPr>
                    </a:p>
                  </a:txBody>
                  <a:tcPr marL="7520" marR="7520" marT="752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8960607"/>
                  </a:ext>
                </a:extLst>
              </a:tr>
              <a:tr h="360965">
                <a:tc>
                  <a:txBody>
                    <a:bodyPr/>
                    <a:lstStyle/>
                    <a:p>
                      <a:pPr algn="r" fontAlgn="ctr"/>
                      <a:r>
                        <a:rPr lang="en-GB" sz="1100" b="0" i="0" u="none" strike="noStrike">
                          <a:solidFill>
                            <a:srgbClr val="000000"/>
                          </a:solidFill>
                          <a:effectLst/>
                          <a:latin typeface="Calibri" panose="020F0502020204030204" pitchFamily="34" charset="0"/>
                        </a:rPr>
                        <a:t>11/10/18</a:t>
                      </a:r>
                    </a:p>
                  </a:txBody>
                  <a:tcPr marL="7520" marR="7520" marT="752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5</a:t>
                      </a:r>
                      <a:r>
                        <a:rPr lang="en-GB" sz="1800" b="0" i="0" u="none" strike="noStrike">
                          <a:solidFill>
                            <a:srgbClr val="FFFF00"/>
                          </a:solidFill>
                          <a:effectLst/>
                          <a:latin typeface="Wingdings 2" panose="05020102010507070707" pitchFamily="18" charset="2"/>
                        </a:rPr>
                        <a:t>ê</a:t>
                      </a:r>
                      <a:endParaRPr lang="en-GB" sz="1800" b="0" i="0" u="none" strike="noStrike">
                        <a:solidFill>
                          <a:srgbClr val="000000"/>
                        </a:solidFill>
                        <a:effectLst/>
                        <a:latin typeface="Calibri" panose="020F0502020204030204" pitchFamily="34" charset="0"/>
                      </a:endParaRP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Gina is an intelligent and patient teacher who gave me the confidence I needed to utilise my newly learnt skills in everyday working life. She tailored the training to fit my exacting requirements. I would highly recommend her services.</a:t>
                      </a: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hlinkClick r:id="rId10" tooltip="Click to see review page"/>
                        </a:rPr>
                        <a:t>view review</a:t>
                      </a:r>
                      <a:endParaRPr lang="en-GB" sz="1100" b="0" i="0" u="none" strike="noStrike">
                        <a:solidFill>
                          <a:srgbClr val="000000"/>
                        </a:solidFill>
                        <a:effectLst/>
                        <a:latin typeface="Calibri" panose="020F0502020204030204" pitchFamily="34" charset="0"/>
                      </a:endParaRPr>
                    </a:p>
                  </a:txBody>
                  <a:tcPr marL="7520" marR="7520" marT="752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6340038"/>
                  </a:ext>
                </a:extLst>
              </a:tr>
              <a:tr h="293284">
                <a:tc>
                  <a:txBody>
                    <a:bodyPr/>
                    <a:lstStyle/>
                    <a:p>
                      <a:pPr algn="r" fontAlgn="ctr"/>
                      <a:r>
                        <a:rPr lang="en-GB" sz="1100" b="0" i="0" u="none" strike="noStrike">
                          <a:solidFill>
                            <a:srgbClr val="000000"/>
                          </a:solidFill>
                          <a:effectLst/>
                          <a:latin typeface="Calibri" panose="020F0502020204030204" pitchFamily="34" charset="0"/>
                        </a:rPr>
                        <a:t>20/02/18</a:t>
                      </a:r>
                    </a:p>
                  </a:txBody>
                  <a:tcPr marL="7520" marR="7520" marT="752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5</a:t>
                      </a:r>
                      <a:r>
                        <a:rPr lang="en-GB" sz="1800" b="0" i="0" u="none" strike="noStrike">
                          <a:solidFill>
                            <a:srgbClr val="FFFF00"/>
                          </a:solidFill>
                          <a:effectLst/>
                          <a:latin typeface="Wingdings 2" panose="05020102010507070707" pitchFamily="18" charset="2"/>
                        </a:rPr>
                        <a:t>ê</a:t>
                      </a:r>
                      <a:endParaRPr lang="en-GB" sz="1800" b="0" i="0" u="none" strike="noStrike">
                        <a:solidFill>
                          <a:srgbClr val="000000"/>
                        </a:solidFill>
                        <a:effectLst/>
                        <a:latin typeface="Calibri" panose="020F0502020204030204" pitchFamily="34" charset="0"/>
                      </a:endParaRP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Excellent Excel training, extremely helpful and engaging. Learnt to do things I didn't even know existed.</a:t>
                      </a: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dirty="0">
                          <a:solidFill>
                            <a:srgbClr val="000000"/>
                          </a:solidFill>
                          <a:effectLst/>
                          <a:latin typeface="Calibri" panose="020F0502020204030204" pitchFamily="34" charset="0"/>
                          <a:hlinkClick r:id="rId11" tooltip="Click to see review page"/>
                        </a:rPr>
                        <a:t>view review</a:t>
                      </a:r>
                      <a:endParaRPr lang="en-GB" sz="1100" b="0" i="0" u="none" strike="noStrike" dirty="0">
                        <a:solidFill>
                          <a:srgbClr val="000000"/>
                        </a:solidFill>
                        <a:effectLst/>
                        <a:latin typeface="Calibri" panose="020F0502020204030204" pitchFamily="34" charset="0"/>
                      </a:endParaRPr>
                    </a:p>
                  </a:txBody>
                  <a:tcPr marL="7520" marR="7520" marT="752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8953492"/>
                  </a:ext>
                </a:extLst>
              </a:tr>
            </a:tbl>
          </a:graphicData>
        </a:graphic>
      </p:graphicFrame>
    </p:spTree>
    <p:extLst>
      <p:ext uri="{BB962C8B-B14F-4D97-AF65-F5344CB8AC3E}">
        <p14:creationId xmlns:p14="http://schemas.microsoft.com/office/powerpoint/2010/main" val="646903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logo&#10;&#10;Description automatically generated">
            <a:extLst>
              <a:ext uri="{FF2B5EF4-FFF2-40B4-BE49-F238E27FC236}">
                <a16:creationId xmlns:a16="http://schemas.microsoft.com/office/drawing/2014/main" id="{9F314A72-7EBA-DA69-E072-97C1B404A361}"/>
              </a:ext>
            </a:extLst>
          </p:cNvPr>
          <p:cNvPicPr>
            <a:picLocks noChangeAspect="1"/>
          </p:cNvPicPr>
          <p:nvPr/>
        </p:nvPicPr>
        <p:blipFill rotWithShape="1">
          <a:blip r:embed="rId2">
            <a:extLst>
              <a:ext uri="{28A0092B-C50C-407E-A947-70E740481C1C}">
                <a14:useLocalDpi xmlns:a14="http://schemas.microsoft.com/office/drawing/2010/main" val="0"/>
              </a:ext>
            </a:extLst>
          </a:blip>
          <a:srcRect l="27809" t="24138" r="20515" b="22988"/>
          <a:stretch/>
        </p:blipFill>
        <p:spPr>
          <a:xfrm>
            <a:off x="10927628" y="6085490"/>
            <a:ext cx="943805" cy="772510"/>
          </a:xfrm>
          <a:prstGeom prst="rect">
            <a:avLst/>
          </a:prstGeom>
        </p:spPr>
      </p:pic>
      <p:pic>
        <p:nvPicPr>
          <p:cNvPr id="7" name="Picture 6" descr="A picture containing text&#10;&#10;Description automatically generated">
            <a:extLst>
              <a:ext uri="{FF2B5EF4-FFF2-40B4-BE49-F238E27FC236}">
                <a16:creationId xmlns:a16="http://schemas.microsoft.com/office/drawing/2014/main" id="{B22B5549-7CF7-81CB-9010-24567E86C2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2762" y="245196"/>
            <a:ext cx="3077338" cy="1418884"/>
          </a:xfrm>
          <a:prstGeom prst="rect">
            <a:avLst/>
          </a:prstGeom>
        </p:spPr>
      </p:pic>
      <p:graphicFrame>
        <p:nvGraphicFramePr>
          <p:cNvPr id="2" name="Table 1">
            <a:extLst>
              <a:ext uri="{FF2B5EF4-FFF2-40B4-BE49-F238E27FC236}">
                <a16:creationId xmlns:a16="http://schemas.microsoft.com/office/drawing/2014/main" id="{559C706B-FE6A-1284-6855-ADC4E0E77A05}"/>
              </a:ext>
            </a:extLst>
          </p:cNvPr>
          <p:cNvGraphicFramePr>
            <a:graphicFrameLocks noGrp="1"/>
          </p:cNvGraphicFramePr>
          <p:nvPr>
            <p:extLst>
              <p:ext uri="{D42A27DB-BD31-4B8C-83A1-F6EECF244321}">
                <p14:modId xmlns:p14="http://schemas.microsoft.com/office/powerpoint/2010/main" val="2864897565"/>
              </p:ext>
            </p:extLst>
          </p:nvPr>
        </p:nvGraphicFramePr>
        <p:xfrm>
          <a:off x="838200" y="1928587"/>
          <a:ext cx="10515601" cy="4196213"/>
        </p:xfrm>
        <a:graphic>
          <a:graphicData uri="http://schemas.openxmlformats.org/drawingml/2006/table">
            <a:tbl>
              <a:tblPr/>
              <a:tblGrid>
                <a:gridCol w="701876">
                  <a:extLst>
                    <a:ext uri="{9D8B030D-6E8A-4147-A177-3AD203B41FA5}">
                      <a16:colId xmlns:a16="http://schemas.microsoft.com/office/drawing/2014/main" val="1041616434"/>
                    </a:ext>
                  </a:extLst>
                </a:gridCol>
                <a:gridCol w="864811">
                  <a:extLst>
                    <a:ext uri="{9D8B030D-6E8A-4147-A177-3AD203B41FA5}">
                      <a16:colId xmlns:a16="http://schemas.microsoft.com/office/drawing/2014/main" val="2300624167"/>
                    </a:ext>
                  </a:extLst>
                </a:gridCol>
                <a:gridCol w="7457428">
                  <a:extLst>
                    <a:ext uri="{9D8B030D-6E8A-4147-A177-3AD203B41FA5}">
                      <a16:colId xmlns:a16="http://schemas.microsoft.com/office/drawing/2014/main" val="1651227684"/>
                    </a:ext>
                  </a:extLst>
                </a:gridCol>
                <a:gridCol w="1491486">
                  <a:extLst>
                    <a:ext uri="{9D8B030D-6E8A-4147-A177-3AD203B41FA5}">
                      <a16:colId xmlns:a16="http://schemas.microsoft.com/office/drawing/2014/main" val="1753262896"/>
                    </a:ext>
                  </a:extLst>
                </a:gridCol>
              </a:tblGrid>
              <a:tr h="586567">
                <a:tc>
                  <a:txBody>
                    <a:bodyPr/>
                    <a:lstStyle/>
                    <a:p>
                      <a:pPr algn="l" fontAlgn="ctr"/>
                      <a:r>
                        <a:rPr lang="en-GB" sz="1200" b="1" i="0" u="none" strike="noStrike">
                          <a:solidFill>
                            <a:srgbClr val="FFFFFF"/>
                          </a:solidFill>
                          <a:effectLst/>
                          <a:latin typeface="Calibri" panose="020F0502020204030204" pitchFamily="34" charset="0"/>
                        </a:rPr>
                        <a:t>Date</a:t>
                      </a:r>
                    </a:p>
                  </a:txBody>
                  <a:tcPr marL="7520" marR="7520" marT="7520" marB="0" anchor="ctr">
                    <a:lnL w="6350" cap="flat" cmpd="sng" algn="ctr">
                      <a:solidFill>
                        <a:srgbClr val="000000"/>
                      </a:solidFill>
                      <a:prstDash val="solid"/>
                      <a:round/>
                      <a:headEnd type="none" w="med" len="med"/>
                      <a:tailEnd type="none" w="med" len="med"/>
                    </a:lnL>
                    <a:lnR>
                      <a:noFill/>
                    </a:lnR>
                    <a:lnT>
                      <a:noFill/>
                    </a:lnT>
                    <a:lnB>
                      <a:noFill/>
                    </a:lnB>
                    <a:solidFill>
                      <a:srgbClr val="CB2B66"/>
                    </a:solidFill>
                  </a:tcPr>
                </a:tc>
                <a:tc>
                  <a:txBody>
                    <a:bodyPr/>
                    <a:lstStyle/>
                    <a:p>
                      <a:pPr algn="ctr" fontAlgn="ctr"/>
                      <a:r>
                        <a:rPr lang="en-GB" sz="1200" b="1" i="0" u="none" strike="noStrike">
                          <a:solidFill>
                            <a:srgbClr val="FFFFFF"/>
                          </a:solidFill>
                          <a:effectLst/>
                          <a:latin typeface="Calibri" panose="020F0502020204030204" pitchFamily="34" charset="0"/>
                        </a:rPr>
                        <a:t>Rating</a:t>
                      </a:r>
                    </a:p>
                  </a:txBody>
                  <a:tcPr marL="7520" marR="7520" marT="7520" marB="0" anchor="ctr">
                    <a:lnL>
                      <a:noFill/>
                    </a:lnL>
                    <a:lnR>
                      <a:noFill/>
                    </a:lnR>
                    <a:lnT>
                      <a:noFill/>
                    </a:lnT>
                    <a:lnB>
                      <a:noFill/>
                    </a:lnB>
                    <a:solidFill>
                      <a:srgbClr val="CB2B66"/>
                    </a:solidFill>
                  </a:tcPr>
                </a:tc>
                <a:tc>
                  <a:txBody>
                    <a:bodyPr/>
                    <a:lstStyle/>
                    <a:p>
                      <a:pPr algn="l" fontAlgn="ctr"/>
                      <a:r>
                        <a:rPr lang="en-GB" sz="1200" b="1" i="0" u="none" strike="noStrike">
                          <a:solidFill>
                            <a:srgbClr val="FFFFFF"/>
                          </a:solidFill>
                          <a:effectLst/>
                          <a:latin typeface="Calibri" panose="020F0502020204030204" pitchFamily="34" charset="0"/>
                        </a:rPr>
                        <a:t>Review</a:t>
                      </a:r>
                    </a:p>
                  </a:txBody>
                  <a:tcPr marL="7520" marR="7520" marT="7520" marB="0" anchor="ctr">
                    <a:lnL>
                      <a:noFill/>
                    </a:lnL>
                    <a:lnR>
                      <a:noFill/>
                    </a:lnR>
                    <a:lnT>
                      <a:noFill/>
                    </a:lnT>
                    <a:lnB>
                      <a:noFill/>
                    </a:lnB>
                    <a:solidFill>
                      <a:srgbClr val="CB2B66"/>
                    </a:solidFill>
                  </a:tcPr>
                </a:tc>
                <a:tc>
                  <a:txBody>
                    <a:bodyPr/>
                    <a:lstStyle/>
                    <a:p>
                      <a:pPr algn="ctr" fontAlgn="ctr"/>
                      <a:r>
                        <a:rPr lang="en-US" sz="1200" b="1" i="0" u="none" strike="noStrike">
                          <a:solidFill>
                            <a:srgbClr val="FFFFFF"/>
                          </a:solidFill>
                          <a:effectLst/>
                          <a:latin typeface="Calibri" panose="020F0502020204030204" pitchFamily="34" charset="0"/>
                        </a:rPr>
                        <a:t>Google review (click on link to see the review on google)</a:t>
                      </a:r>
                    </a:p>
                  </a:txBody>
                  <a:tcPr marL="7520" marR="7520" marT="7520" marB="0" anchor="ctr">
                    <a:lnL>
                      <a:noFill/>
                    </a:lnL>
                    <a:lnR w="6350" cap="flat" cmpd="sng" algn="ctr">
                      <a:solidFill>
                        <a:srgbClr val="000000"/>
                      </a:solidFill>
                      <a:prstDash val="solid"/>
                      <a:round/>
                      <a:headEnd type="none" w="med" len="med"/>
                      <a:tailEnd type="none" w="med" len="med"/>
                    </a:lnR>
                    <a:lnT>
                      <a:noFill/>
                    </a:lnT>
                    <a:lnB>
                      <a:noFill/>
                    </a:lnB>
                    <a:solidFill>
                      <a:srgbClr val="CB2B66"/>
                    </a:solidFill>
                  </a:tcPr>
                </a:tc>
                <a:extLst>
                  <a:ext uri="{0D108BD9-81ED-4DB2-BD59-A6C34878D82A}">
                    <a16:rowId xmlns:a16="http://schemas.microsoft.com/office/drawing/2014/main" val="125476044"/>
                  </a:ext>
                </a:extLst>
              </a:tr>
              <a:tr h="2887717">
                <a:tc>
                  <a:txBody>
                    <a:bodyPr/>
                    <a:lstStyle/>
                    <a:p>
                      <a:pPr algn="r" fontAlgn="ctr"/>
                      <a:r>
                        <a:rPr lang="en-GB" sz="1100" b="0" i="0" u="none" strike="noStrike">
                          <a:solidFill>
                            <a:srgbClr val="000000"/>
                          </a:solidFill>
                          <a:effectLst/>
                          <a:latin typeface="Calibri" panose="020F0502020204030204" pitchFamily="34" charset="0"/>
                        </a:rPr>
                        <a:t>15/02/18</a:t>
                      </a:r>
                    </a:p>
                  </a:txBody>
                  <a:tcPr marL="7520" marR="7520" marT="752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5</a:t>
                      </a:r>
                      <a:r>
                        <a:rPr lang="en-GB" sz="1800" b="0" i="0" u="none" strike="noStrike">
                          <a:solidFill>
                            <a:srgbClr val="FFFF00"/>
                          </a:solidFill>
                          <a:effectLst/>
                          <a:latin typeface="Wingdings 2" panose="05020102010507070707" pitchFamily="18" charset="2"/>
                        </a:rPr>
                        <a:t>ê</a:t>
                      </a:r>
                      <a:endParaRPr lang="en-GB" sz="1800" b="0" i="0" u="none" strike="noStrike">
                        <a:solidFill>
                          <a:srgbClr val="000000"/>
                        </a:solidFill>
                        <a:effectLst/>
                        <a:latin typeface="Calibri" panose="020F0502020204030204" pitchFamily="34" charset="0"/>
                      </a:endParaRPr>
                    </a:p>
                  </a:txBody>
                  <a:tcPr marL="7520" marR="7520" marT="752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latin typeface="Calibri" panose="020F0502020204030204" pitchFamily="34" charset="0"/>
                        </a:rPr>
                        <a:t>I have participated in two Excel training sessions organised by Sunbird Advisers, both of which were excellently delivered and very useful. We were contacted beforehand to suggest those aspects of Excel we most wanted to learn about so the sessions were tailored and very efficient.</a:t>
                      </a:r>
                      <a:br>
                        <a:rPr lang="en-US" sz="1100" b="0" i="0" u="none" strike="noStrike" dirty="0">
                          <a:solidFill>
                            <a:srgbClr val="000000"/>
                          </a:solidFill>
                          <a:effectLst/>
                          <a:latin typeface="Calibri" panose="020F0502020204030204" pitchFamily="34" charset="0"/>
                        </a:rPr>
                      </a:b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Gina is a great teacher who pitched the content at exactly the right level and delivered it at the right speed so as to get through as much material as possible in the time available, whilst giving us opportunities to practice the skills ourselves.</a:t>
                      </a:r>
                      <a:br>
                        <a:rPr lang="en-US" sz="1100" b="0" i="0" u="none" strike="noStrike" dirty="0">
                          <a:solidFill>
                            <a:srgbClr val="000000"/>
                          </a:solidFill>
                          <a:effectLst/>
                          <a:latin typeface="Calibri" panose="020F0502020204030204" pitchFamily="34" charset="0"/>
                        </a:rPr>
                      </a:b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Gina is great at communicating Excel's 'language' and terminology in everyday English for those of us who aren't computer whizzes.</a:t>
                      </a:r>
                      <a:br>
                        <a:rPr lang="en-US" sz="1100" b="0" i="0" u="none" strike="noStrike" dirty="0">
                          <a:solidFill>
                            <a:srgbClr val="000000"/>
                          </a:solidFill>
                          <a:effectLst/>
                          <a:latin typeface="Calibri" panose="020F0502020204030204" pitchFamily="34" charset="0"/>
                        </a:rPr>
                      </a:b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The second session provided a helpful recap on skills learnt in the first, before moving onto new material.</a:t>
                      </a:r>
                      <a:br>
                        <a:rPr lang="en-US" sz="1100" b="0" i="0" u="none" strike="noStrike" dirty="0">
                          <a:solidFill>
                            <a:srgbClr val="000000"/>
                          </a:solidFill>
                          <a:effectLst/>
                          <a:latin typeface="Calibri" panose="020F0502020204030204" pitchFamily="34" charset="0"/>
                        </a:rPr>
                      </a:b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I regularly use many of the skills learnt in these sessions in my day-to-day work and have saved myself time both in terms of avoiding doing things the long-way round and in avoiding spending significant amounts of time Googling. The slide pack provided has all the answers I need.</a:t>
                      </a:r>
                      <a:br>
                        <a:rPr lang="en-US" sz="1100" b="0" i="0" u="none" strike="noStrike" dirty="0">
                          <a:solidFill>
                            <a:srgbClr val="000000"/>
                          </a:solidFill>
                          <a:effectLst/>
                          <a:latin typeface="Calibri" panose="020F0502020204030204" pitchFamily="34" charset="0"/>
                        </a:rPr>
                      </a:b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I highly recommend!</a:t>
                      </a:r>
                    </a:p>
                  </a:txBody>
                  <a:tcPr marL="7520" marR="7520" marT="752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hlinkClick r:id="rId4" tooltip="Click to see review page"/>
                        </a:rPr>
                        <a:t>view review</a:t>
                      </a:r>
                      <a:endParaRPr lang="en-GB" sz="1100" b="0" i="0" u="none" strike="noStrike">
                        <a:solidFill>
                          <a:srgbClr val="000000"/>
                        </a:solidFill>
                        <a:effectLst/>
                        <a:latin typeface="Calibri" panose="020F0502020204030204" pitchFamily="34" charset="0"/>
                      </a:endParaRPr>
                    </a:p>
                  </a:txBody>
                  <a:tcPr marL="7520" marR="7520" marT="752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7558479"/>
                  </a:ext>
                </a:extLst>
              </a:tr>
              <a:tr h="721929">
                <a:tc>
                  <a:txBody>
                    <a:bodyPr/>
                    <a:lstStyle/>
                    <a:p>
                      <a:pPr algn="r" fontAlgn="ctr"/>
                      <a:r>
                        <a:rPr lang="en-GB" sz="1100" b="0" i="0" u="none" strike="noStrike">
                          <a:solidFill>
                            <a:srgbClr val="000000"/>
                          </a:solidFill>
                          <a:effectLst/>
                          <a:latin typeface="Calibri" panose="020F0502020204030204" pitchFamily="34" charset="0"/>
                        </a:rPr>
                        <a:t>15/02/18</a:t>
                      </a:r>
                    </a:p>
                  </a:txBody>
                  <a:tcPr marL="7520" marR="7520" marT="752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5</a:t>
                      </a:r>
                      <a:r>
                        <a:rPr lang="en-GB" sz="1800" b="0" i="0" u="none" strike="noStrike">
                          <a:solidFill>
                            <a:srgbClr val="FFFF00"/>
                          </a:solidFill>
                          <a:effectLst/>
                          <a:latin typeface="Wingdings 2" panose="05020102010507070707" pitchFamily="18" charset="2"/>
                        </a:rPr>
                        <a:t>ê</a:t>
                      </a:r>
                      <a:endParaRPr lang="en-GB" sz="1800" b="0" i="0" u="none" strike="noStrike">
                        <a:solidFill>
                          <a:srgbClr val="000000"/>
                        </a:solidFill>
                        <a:effectLst/>
                        <a:latin typeface="Calibri" panose="020F0502020204030204" pitchFamily="34" charset="0"/>
                      </a:endParaRP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latin typeface="Calibri" panose="020F0502020204030204" pitchFamily="34" charset="0"/>
                        </a:rPr>
                        <a:t>Gina's courses are incredibly useful, and I have been able to apply the Excel tricks she taught me in my day-to-day work already! Gina comes well prepared to the training and has a good idea of your level thanks to the survey she has you fill out before. During the training, she calmly walks you through all the steps and then has you do practice assignments. Having made numerous mistakes during the practice tasks, I'm sure I won't repeat them anymore!</a:t>
                      </a: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dirty="0">
                          <a:solidFill>
                            <a:srgbClr val="000000"/>
                          </a:solidFill>
                          <a:effectLst/>
                          <a:latin typeface="Calibri" panose="020F0502020204030204" pitchFamily="34" charset="0"/>
                          <a:hlinkClick r:id="rId5" tooltip="Click to see review page"/>
                        </a:rPr>
                        <a:t>view review</a:t>
                      </a:r>
                      <a:endParaRPr lang="en-GB" sz="1100" b="0" i="0" u="none" strike="noStrike" dirty="0">
                        <a:solidFill>
                          <a:srgbClr val="000000"/>
                        </a:solidFill>
                        <a:effectLst/>
                        <a:latin typeface="Calibri" panose="020F0502020204030204" pitchFamily="34" charset="0"/>
                      </a:endParaRPr>
                    </a:p>
                  </a:txBody>
                  <a:tcPr marL="7520" marR="7520" marT="752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6969951"/>
                  </a:ext>
                </a:extLst>
              </a:tr>
            </a:tbl>
          </a:graphicData>
        </a:graphic>
      </p:graphicFrame>
    </p:spTree>
    <p:extLst>
      <p:ext uri="{BB962C8B-B14F-4D97-AF65-F5344CB8AC3E}">
        <p14:creationId xmlns:p14="http://schemas.microsoft.com/office/powerpoint/2010/main" val="4029291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logo&#10;&#10;Description automatically generated">
            <a:extLst>
              <a:ext uri="{FF2B5EF4-FFF2-40B4-BE49-F238E27FC236}">
                <a16:creationId xmlns:a16="http://schemas.microsoft.com/office/drawing/2014/main" id="{9F314A72-7EBA-DA69-E072-97C1B404A361}"/>
              </a:ext>
            </a:extLst>
          </p:cNvPr>
          <p:cNvPicPr>
            <a:picLocks noChangeAspect="1"/>
          </p:cNvPicPr>
          <p:nvPr/>
        </p:nvPicPr>
        <p:blipFill rotWithShape="1">
          <a:blip r:embed="rId2">
            <a:extLst>
              <a:ext uri="{28A0092B-C50C-407E-A947-70E740481C1C}">
                <a14:useLocalDpi xmlns:a14="http://schemas.microsoft.com/office/drawing/2010/main" val="0"/>
              </a:ext>
            </a:extLst>
          </a:blip>
          <a:srcRect l="27809" t="24138" r="20515" b="22988"/>
          <a:stretch/>
        </p:blipFill>
        <p:spPr>
          <a:xfrm>
            <a:off x="10927628" y="6085490"/>
            <a:ext cx="943805" cy="772510"/>
          </a:xfrm>
          <a:prstGeom prst="rect">
            <a:avLst/>
          </a:prstGeom>
        </p:spPr>
      </p:pic>
      <p:pic>
        <p:nvPicPr>
          <p:cNvPr id="7" name="Picture 6" descr="A picture containing text&#10;&#10;Description automatically generated">
            <a:extLst>
              <a:ext uri="{FF2B5EF4-FFF2-40B4-BE49-F238E27FC236}">
                <a16:creationId xmlns:a16="http://schemas.microsoft.com/office/drawing/2014/main" id="{B22B5549-7CF7-81CB-9010-24567E86C2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2762" y="245196"/>
            <a:ext cx="3077338" cy="1418884"/>
          </a:xfrm>
          <a:prstGeom prst="rect">
            <a:avLst/>
          </a:prstGeom>
        </p:spPr>
      </p:pic>
      <p:graphicFrame>
        <p:nvGraphicFramePr>
          <p:cNvPr id="3" name="Table 2">
            <a:extLst>
              <a:ext uri="{FF2B5EF4-FFF2-40B4-BE49-F238E27FC236}">
                <a16:creationId xmlns:a16="http://schemas.microsoft.com/office/drawing/2014/main" id="{592A3EAB-1D94-C8E6-EEEF-EEBCCEE40891}"/>
              </a:ext>
            </a:extLst>
          </p:cNvPr>
          <p:cNvGraphicFramePr>
            <a:graphicFrameLocks noGrp="1"/>
          </p:cNvGraphicFramePr>
          <p:nvPr>
            <p:extLst>
              <p:ext uri="{D42A27DB-BD31-4B8C-83A1-F6EECF244321}">
                <p14:modId xmlns:p14="http://schemas.microsoft.com/office/powerpoint/2010/main" val="2031450503"/>
              </p:ext>
            </p:extLst>
          </p:nvPr>
        </p:nvGraphicFramePr>
        <p:xfrm>
          <a:off x="838200" y="1958168"/>
          <a:ext cx="10515601" cy="3643196"/>
        </p:xfrm>
        <a:graphic>
          <a:graphicData uri="http://schemas.openxmlformats.org/drawingml/2006/table">
            <a:tbl>
              <a:tblPr/>
              <a:tblGrid>
                <a:gridCol w="701876">
                  <a:extLst>
                    <a:ext uri="{9D8B030D-6E8A-4147-A177-3AD203B41FA5}">
                      <a16:colId xmlns:a16="http://schemas.microsoft.com/office/drawing/2014/main" val="2466911745"/>
                    </a:ext>
                  </a:extLst>
                </a:gridCol>
                <a:gridCol w="864811">
                  <a:extLst>
                    <a:ext uri="{9D8B030D-6E8A-4147-A177-3AD203B41FA5}">
                      <a16:colId xmlns:a16="http://schemas.microsoft.com/office/drawing/2014/main" val="366983286"/>
                    </a:ext>
                  </a:extLst>
                </a:gridCol>
                <a:gridCol w="7457428">
                  <a:extLst>
                    <a:ext uri="{9D8B030D-6E8A-4147-A177-3AD203B41FA5}">
                      <a16:colId xmlns:a16="http://schemas.microsoft.com/office/drawing/2014/main" val="3219519002"/>
                    </a:ext>
                  </a:extLst>
                </a:gridCol>
                <a:gridCol w="1491486">
                  <a:extLst>
                    <a:ext uri="{9D8B030D-6E8A-4147-A177-3AD203B41FA5}">
                      <a16:colId xmlns:a16="http://schemas.microsoft.com/office/drawing/2014/main" val="2846278105"/>
                    </a:ext>
                  </a:extLst>
                </a:gridCol>
              </a:tblGrid>
              <a:tr h="586567">
                <a:tc>
                  <a:txBody>
                    <a:bodyPr/>
                    <a:lstStyle/>
                    <a:p>
                      <a:pPr algn="l" fontAlgn="ctr"/>
                      <a:r>
                        <a:rPr lang="en-GB" sz="1200" b="1" i="0" u="none" strike="noStrike">
                          <a:solidFill>
                            <a:srgbClr val="FFFFFF"/>
                          </a:solidFill>
                          <a:effectLst/>
                          <a:latin typeface="Calibri" panose="020F0502020204030204" pitchFamily="34" charset="0"/>
                        </a:rPr>
                        <a:t>Date</a:t>
                      </a:r>
                    </a:p>
                  </a:txBody>
                  <a:tcPr marL="7520" marR="7520" marT="7520" marB="0" anchor="ctr">
                    <a:lnL w="6350" cap="flat" cmpd="sng" algn="ctr">
                      <a:solidFill>
                        <a:srgbClr val="000000"/>
                      </a:solidFill>
                      <a:prstDash val="solid"/>
                      <a:round/>
                      <a:headEnd type="none" w="med" len="med"/>
                      <a:tailEnd type="none" w="med" len="med"/>
                    </a:lnL>
                    <a:lnR>
                      <a:noFill/>
                    </a:lnR>
                    <a:lnT>
                      <a:noFill/>
                    </a:lnT>
                    <a:lnB>
                      <a:noFill/>
                    </a:lnB>
                    <a:solidFill>
                      <a:srgbClr val="CB2B66"/>
                    </a:solidFill>
                  </a:tcPr>
                </a:tc>
                <a:tc>
                  <a:txBody>
                    <a:bodyPr/>
                    <a:lstStyle/>
                    <a:p>
                      <a:pPr algn="ctr" fontAlgn="ctr"/>
                      <a:r>
                        <a:rPr lang="en-GB" sz="1200" b="1" i="0" u="none" strike="noStrike">
                          <a:solidFill>
                            <a:srgbClr val="FFFFFF"/>
                          </a:solidFill>
                          <a:effectLst/>
                          <a:latin typeface="Calibri" panose="020F0502020204030204" pitchFamily="34" charset="0"/>
                        </a:rPr>
                        <a:t>Rating</a:t>
                      </a:r>
                    </a:p>
                  </a:txBody>
                  <a:tcPr marL="7520" marR="7520" marT="7520" marB="0" anchor="ctr">
                    <a:lnL>
                      <a:noFill/>
                    </a:lnL>
                    <a:lnR>
                      <a:noFill/>
                    </a:lnR>
                    <a:lnT>
                      <a:noFill/>
                    </a:lnT>
                    <a:lnB>
                      <a:noFill/>
                    </a:lnB>
                    <a:solidFill>
                      <a:srgbClr val="CB2B66"/>
                    </a:solidFill>
                  </a:tcPr>
                </a:tc>
                <a:tc>
                  <a:txBody>
                    <a:bodyPr/>
                    <a:lstStyle/>
                    <a:p>
                      <a:pPr algn="l" fontAlgn="ctr"/>
                      <a:r>
                        <a:rPr lang="en-GB" sz="1200" b="1" i="0" u="none" strike="noStrike">
                          <a:solidFill>
                            <a:srgbClr val="FFFFFF"/>
                          </a:solidFill>
                          <a:effectLst/>
                          <a:latin typeface="Calibri" panose="020F0502020204030204" pitchFamily="34" charset="0"/>
                        </a:rPr>
                        <a:t>Review</a:t>
                      </a:r>
                    </a:p>
                  </a:txBody>
                  <a:tcPr marL="7520" marR="7520" marT="7520" marB="0" anchor="ctr">
                    <a:lnL>
                      <a:noFill/>
                    </a:lnL>
                    <a:lnR>
                      <a:noFill/>
                    </a:lnR>
                    <a:lnT>
                      <a:noFill/>
                    </a:lnT>
                    <a:lnB>
                      <a:noFill/>
                    </a:lnB>
                    <a:solidFill>
                      <a:srgbClr val="CB2B66"/>
                    </a:solidFill>
                  </a:tcPr>
                </a:tc>
                <a:tc>
                  <a:txBody>
                    <a:bodyPr/>
                    <a:lstStyle/>
                    <a:p>
                      <a:pPr algn="ctr" fontAlgn="ctr"/>
                      <a:r>
                        <a:rPr lang="en-US" sz="1200" b="1" i="0" u="none" strike="noStrike">
                          <a:solidFill>
                            <a:srgbClr val="FFFFFF"/>
                          </a:solidFill>
                          <a:effectLst/>
                          <a:latin typeface="Calibri" panose="020F0502020204030204" pitchFamily="34" charset="0"/>
                        </a:rPr>
                        <a:t>Google review (click on link to see the review on google)</a:t>
                      </a:r>
                    </a:p>
                  </a:txBody>
                  <a:tcPr marL="7520" marR="7520" marT="7520" marB="0" anchor="ctr">
                    <a:lnL>
                      <a:noFill/>
                    </a:lnL>
                    <a:lnR w="6350" cap="flat" cmpd="sng" algn="ctr">
                      <a:solidFill>
                        <a:srgbClr val="000000"/>
                      </a:solidFill>
                      <a:prstDash val="solid"/>
                      <a:round/>
                      <a:headEnd type="none" w="med" len="med"/>
                      <a:tailEnd type="none" w="med" len="med"/>
                    </a:lnR>
                    <a:lnT>
                      <a:noFill/>
                    </a:lnT>
                    <a:lnB>
                      <a:noFill/>
                    </a:lnB>
                    <a:solidFill>
                      <a:srgbClr val="CB2B66"/>
                    </a:solidFill>
                  </a:tcPr>
                </a:tc>
                <a:extLst>
                  <a:ext uri="{0D108BD9-81ED-4DB2-BD59-A6C34878D82A}">
                    <a16:rowId xmlns:a16="http://schemas.microsoft.com/office/drawing/2014/main" val="3954077693"/>
                  </a:ext>
                </a:extLst>
              </a:tr>
              <a:tr h="795365">
                <a:tc>
                  <a:txBody>
                    <a:bodyPr/>
                    <a:lstStyle/>
                    <a:p>
                      <a:pPr algn="r" fontAlgn="ctr"/>
                      <a:r>
                        <a:rPr lang="en-GB" sz="1100" b="0" i="0" u="none" strike="noStrike">
                          <a:solidFill>
                            <a:srgbClr val="000000"/>
                          </a:solidFill>
                          <a:effectLst/>
                          <a:latin typeface="Calibri" panose="020F0502020204030204" pitchFamily="34" charset="0"/>
                        </a:rPr>
                        <a:t>17/10/17</a:t>
                      </a:r>
                    </a:p>
                  </a:txBody>
                  <a:tcPr marL="7520" marR="7520" marT="752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5</a:t>
                      </a:r>
                      <a:r>
                        <a:rPr lang="en-GB" sz="1800" b="0" i="0" u="none" strike="noStrike">
                          <a:solidFill>
                            <a:srgbClr val="FFFF00"/>
                          </a:solidFill>
                          <a:effectLst/>
                          <a:latin typeface="Wingdings 2" panose="05020102010507070707" pitchFamily="18" charset="2"/>
                        </a:rPr>
                        <a:t>ê</a:t>
                      </a:r>
                      <a:endParaRPr lang="en-GB" sz="1800" b="0" i="0" u="none" strike="noStrike">
                        <a:solidFill>
                          <a:srgbClr val="000000"/>
                        </a:solidFill>
                        <a:effectLst/>
                        <a:latin typeface="Calibri" panose="020F0502020204030204" pitchFamily="34" charset="0"/>
                      </a:endParaRPr>
                    </a:p>
                  </a:txBody>
                  <a:tcPr marL="7520" marR="7520" marT="752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latin typeface="Calibri" panose="020F0502020204030204" pitchFamily="34" charset="0"/>
                        </a:rPr>
                        <a:t>Gina has provided Excel training for us in the past and because of all the positive feedback from our staff we have got in contact with her again to deliver some sessions. Gina structures the sessions around people's ability and divides them into groups. Our staff are really taking away what they have learned and applying it to their work, and they really look forward to their training sessions. Gina's sessions are very personalised, she has made Excel fun and has done a fantastic job. Very happy customers.</a:t>
                      </a:r>
                      <a:br>
                        <a:rPr lang="en-US" sz="1100" b="0" i="0" u="none" strike="noStrike" dirty="0">
                          <a:solidFill>
                            <a:srgbClr val="000000"/>
                          </a:solidFill>
                          <a:effectLst/>
                          <a:latin typeface="Calibri" panose="020F0502020204030204" pitchFamily="34" charset="0"/>
                        </a:rPr>
                      </a:br>
                      <a:endParaRPr lang="en-US" sz="1100" b="0" i="0" u="none" strike="noStrike" dirty="0">
                        <a:solidFill>
                          <a:srgbClr val="000000"/>
                        </a:solidFill>
                        <a:effectLst/>
                        <a:latin typeface="Calibri" panose="020F0502020204030204" pitchFamily="34" charset="0"/>
                      </a:endParaRPr>
                    </a:p>
                  </a:txBody>
                  <a:tcPr marL="7520" marR="7520" marT="752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hlinkClick r:id="rId4" tooltip="Click to see review page"/>
                        </a:rPr>
                        <a:t>view review</a:t>
                      </a:r>
                      <a:endParaRPr lang="en-GB" sz="1100" b="0" i="0" u="none" strike="noStrike">
                        <a:solidFill>
                          <a:srgbClr val="000000"/>
                        </a:solidFill>
                        <a:effectLst/>
                        <a:latin typeface="Calibri" panose="020F0502020204030204" pitchFamily="34" charset="0"/>
                      </a:endParaRPr>
                    </a:p>
                  </a:txBody>
                  <a:tcPr marL="7520" marR="7520" marT="752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7941107"/>
                  </a:ext>
                </a:extLst>
              </a:tr>
              <a:tr h="541447">
                <a:tc>
                  <a:txBody>
                    <a:bodyPr/>
                    <a:lstStyle/>
                    <a:p>
                      <a:pPr algn="r" fontAlgn="ctr"/>
                      <a:r>
                        <a:rPr lang="en-GB" sz="1100" b="0" i="0" u="none" strike="noStrike">
                          <a:solidFill>
                            <a:srgbClr val="000000"/>
                          </a:solidFill>
                          <a:effectLst/>
                          <a:latin typeface="Calibri" panose="020F0502020204030204" pitchFamily="34" charset="0"/>
                        </a:rPr>
                        <a:t>12/06/17</a:t>
                      </a:r>
                    </a:p>
                  </a:txBody>
                  <a:tcPr marL="7520" marR="7520" marT="752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5</a:t>
                      </a:r>
                      <a:r>
                        <a:rPr lang="en-GB" sz="1800" b="0" i="0" u="none" strike="noStrike">
                          <a:solidFill>
                            <a:srgbClr val="FFFF00"/>
                          </a:solidFill>
                          <a:effectLst/>
                          <a:latin typeface="Wingdings 2" panose="05020102010507070707" pitchFamily="18" charset="2"/>
                        </a:rPr>
                        <a:t>ê</a:t>
                      </a:r>
                      <a:endParaRPr lang="en-GB" sz="1800" b="0" i="0" u="none" strike="noStrike">
                        <a:solidFill>
                          <a:srgbClr val="000000"/>
                        </a:solidFill>
                        <a:effectLst/>
                        <a:latin typeface="Calibri" panose="020F0502020204030204" pitchFamily="34" charset="0"/>
                      </a:endParaRP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latin typeface="Calibri" panose="020F0502020204030204" pitchFamily="34" charset="0"/>
                        </a:rPr>
                        <a:t>Gina at Sunbird Advisers acts as an extended part of my team offering support, advise and formula checking which has proved invaluable!  For my business, she’s always on hand to help with complex budgets in multiple currencies. I would highly recommend her to anyone needing budget work, advice or excel training.</a:t>
                      </a: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hlinkClick r:id="rId5" tooltip="Click to see review page"/>
                        </a:rPr>
                        <a:t>view review</a:t>
                      </a:r>
                      <a:endParaRPr lang="en-GB" sz="1100" b="0" i="0" u="none" strike="noStrike">
                        <a:solidFill>
                          <a:srgbClr val="000000"/>
                        </a:solidFill>
                        <a:effectLst/>
                        <a:latin typeface="Calibri" panose="020F0502020204030204" pitchFamily="34" charset="0"/>
                      </a:endParaRPr>
                    </a:p>
                  </a:txBody>
                  <a:tcPr marL="7520" marR="7520" marT="752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964573"/>
                  </a:ext>
                </a:extLst>
              </a:tr>
              <a:tr h="541447">
                <a:tc>
                  <a:txBody>
                    <a:bodyPr/>
                    <a:lstStyle/>
                    <a:p>
                      <a:pPr algn="r" fontAlgn="ctr"/>
                      <a:r>
                        <a:rPr lang="en-GB" sz="1100" b="0" i="0" u="none" strike="noStrike">
                          <a:solidFill>
                            <a:srgbClr val="000000"/>
                          </a:solidFill>
                          <a:effectLst/>
                          <a:latin typeface="Calibri" panose="020F0502020204030204" pitchFamily="34" charset="0"/>
                        </a:rPr>
                        <a:t>23/05/17</a:t>
                      </a:r>
                    </a:p>
                  </a:txBody>
                  <a:tcPr marL="7520" marR="7520" marT="752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5</a:t>
                      </a:r>
                      <a:r>
                        <a:rPr lang="en-GB" sz="1800" b="0" i="0" u="none" strike="noStrike">
                          <a:solidFill>
                            <a:srgbClr val="FFFF00"/>
                          </a:solidFill>
                          <a:effectLst/>
                          <a:latin typeface="Wingdings 2" panose="05020102010507070707" pitchFamily="18" charset="2"/>
                        </a:rPr>
                        <a:t>ê</a:t>
                      </a:r>
                      <a:endParaRPr lang="en-GB" sz="1800" b="0" i="0" u="none" strike="noStrike">
                        <a:solidFill>
                          <a:srgbClr val="000000"/>
                        </a:solidFill>
                        <a:effectLst/>
                        <a:latin typeface="Calibri" panose="020F0502020204030204" pitchFamily="34" charset="0"/>
                      </a:endParaRP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latin typeface="Calibri" panose="020F0502020204030204" pitchFamily="34" charset="0"/>
                        </a:rPr>
                        <a:t>Thank you, Gina!  I am now able to update my price lists with hundreds of product lines by using the new skills you taught me.  Suddenly, linking 2 files and several tabs making sense of complex system data has become very workable.  This will save me many, many hours.  Your help has been invaluable!  Francesco</a:t>
                      </a: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hlinkClick r:id="rId6" tooltip="Click to see review page"/>
                        </a:rPr>
                        <a:t>view review</a:t>
                      </a:r>
                      <a:endParaRPr lang="en-GB" sz="1100" b="0" i="0" u="none" strike="noStrike">
                        <a:solidFill>
                          <a:srgbClr val="000000"/>
                        </a:solidFill>
                        <a:effectLst/>
                        <a:latin typeface="Calibri" panose="020F0502020204030204" pitchFamily="34" charset="0"/>
                      </a:endParaRPr>
                    </a:p>
                  </a:txBody>
                  <a:tcPr marL="7520" marR="7520" marT="752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94632528"/>
                  </a:ext>
                </a:extLst>
              </a:tr>
              <a:tr h="293284">
                <a:tc>
                  <a:txBody>
                    <a:bodyPr/>
                    <a:lstStyle/>
                    <a:p>
                      <a:pPr algn="r" fontAlgn="ctr"/>
                      <a:r>
                        <a:rPr lang="en-GB" sz="1100" b="0" i="0" u="none" strike="noStrike">
                          <a:solidFill>
                            <a:srgbClr val="000000"/>
                          </a:solidFill>
                          <a:effectLst/>
                          <a:latin typeface="Calibri" panose="020F0502020204030204" pitchFamily="34" charset="0"/>
                        </a:rPr>
                        <a:t>17/05/17</a:t>
                      </a:r>
                    </a:p>
                  </a:txBody>
                  <a:tcPr marL="7520" marR="7520" marT="752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5</a:t>
                      </a:r>
                      <a:r>
                        <a:rPr lang="en-GB" sz="1800" b="0" i="0" u="none" strike="noStrike">
                          <a:solidFill>
                            <a:srgbClr val="FFFF00"/>
                          </a:solidFill>
                          <a:effectLst/>
                          <a:latin typeface="Wingdings 2" panose="05020102010507070707" pitchFamily="18" charset="2"/>
                        </a:rPr>
                        <a:t>ê</a:t>
                      </a:r>
                      <a:endParaRPr lang="en-GB" sz="1800" b="0" i="0" u="none" strike="noStrike">
                        <a:solidFill>
                          <a:srgbClr val="000000"/>
                        </a:solidFill>
                        <a:effectLst/>
                        <a:latin typeface="Calibri" panose="020F0502020204030204" pitchFamily="34" charset="0"/>
                      </a:endParaRP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latin typeface="Calibri" panose="020F0502020204030204" pitchFamily="34" charset="0"/>
                        </a:rPr>
                        <a:t>Excellent training sessions with highly skilled and patient trainer. My abilities on Excel have grown 10-fold.</a:t>
                      </a: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hlinkClick r:id="rId7" tooltip="Click to see review page"/>
                        </a:rPr>
                        <a:t>view review</a:t>
                      </a:r>
                      <a:endParaRPr lang="en-GB" sz="1100" b="0" i="0" u="none" strike="noStrike">
                        <a:solidFill>
                          <a:srgbClr val="000000"/>
                        </a:solidFill>
                        <a:effectLst/>
                        <a:latin typeface="Calibri" panose="020F0502020204030204" pitchFamily="34" charset="0"/>
                      </a:endParaRPr>
                    </a:p>
                  </a:txBody>
                  <a:tcPr marL="7520" marR="7520" marT="752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39238753"/>
                  </a:ext>
                </a:extLst>
              </a:tr>
              <a:tr h="541447">
                <a:tc>
                  <a:txBody>
                    <a:bodyPr/>
                    <a:lstStyle/>
                    <a:p>
                      <a:pPr algn="r" fontAlgn="ctr"/>
                      <a:r>
                        <a:rPr lang="en-GB" sz="1100" b="0" i="0" u="none" strike="noStrike">
                          <a:solidFill>
                            <a:srgbClr val="000000"/>
                          </a:solidFill>
                          <a:effectLst/>
                          <a:latin typeface="Calibri" panose="020F0502020204030204" pitchFamily="34" charset="0"/>
                        </a:rPr>
                        <a:t>17/05/17</a:t>
                      </a:r>
                    </a:p>
                  </a:txBody>
                  <a:tcPr marL="7520" marR="7520" marT="752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5</a:t>
                      </a:r>
                      <a:r>
                        <a:rPr lang="en-GB" sz="1800" b="0" i="0" u="none" strike="noStrike">
                          <a:solidFill>
                            <a:srgbClr val="FFFF00"/>
                          </a:solidFill>
                          <a:effectLst/>
                          <a:latin typeface="Wingdings 2" panose="05020102010507070707" pitchFamily="18" charset="2"/>
                        </a:rPr>
                        <a:t>ê</a:t>
                      </a:r>
                      <a:endParaRPr lang="en-GB" sz="1800" b="0" i="0" u="none" strike="noStrike">
                        <a:solidFill>
                          <a:srgbClr val="000000"/>
                        </a:solidFill>
                        <a:effectLst/>
                        <a:latin typeface="Calibri" panose="020F0502020204030204" pitchFamily="34" charset="0"/>
                      </a:endParaRP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Gina was great. She went through everything clearly and at a good speed. She worked around the needs of the group and made sure we all left with a clear understanding of what was taught. She also catered the session towards our individual needs. I learnt lots of new tricks that will help make my day at work a lot easier. Would happily recommend!</a:t>
                      </a: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hlinkClick r:id="rId8" tooltip="Click to see review page"/>
                        </a:rPr>
                        <a:t>view review</a:t>
                      </a:r>
                      <a:endParaRPr lang="en-GB" sz="1100" b="0" i="0" u="none" strike="noStrike">
                        <a:solidFill>
                          <a:srgbClr val="000000"/>
                        </a:solidFill>
                        <a:effectLst/>
                        <a:latin typeface="Calibri" panose="020F0502020204030204" pitchFamily="34" charset="0"/>
                      </a:endParaRPr>
                    </a:p>
                  </a:txBody>
                  <a:tcPr marL="7520" marR="7520" marT="752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023636"/>
                  </a:ext>
                </a:extLst>
              </a:tr>
              <a:tr h="293284">
                <a:tc>
                  <a:txBody>
                    <a:bodyPr/>
                    <a:lstStyle/>
                    <a:p>
                      <a:pPr algn="r" fontAlgn="ctr"/>
                      <a:r>
                        <a:rPr lang="en-GB" sz="1100" b="0" i="0" u="none" strike="noStrike">
                          <a:solidFill>
                            <a:srgbClr val="000000"/>
                          </a:solidFill>
                          <a:effectLst/>
                          <a:latin typeface="Calibri" panose="020F0502020204030204" pitchFamily="34" charset="0"/>
                        </a:rPr>
                        <a:t>16/05/17</a:t>
                      </a:r>
                    </a:p>
                  </a:txBody>
                  <a:tcPr marL="7520" marR="7520" marT="752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5</a:t>
                      </a:r>
                      <a:r>
                        <a:rPr lang="en-GB" sz="1800" b="0" i="0" u="none" strike="noStrike">
                          <a:solidFill>
                            <a:srgbClr val="FFFF00"/>
                          </a:solidFill>
                          <a:effectLst/>
                          <a:latin typeface="Wingdings 2" panose="05020102010507070707" pitchFamily="18" charset="2"/>
                        </a:rPr>
                        <a:t>ê</a:t>
                      </a:r>
                      <a:endParaRPr lang="en-GB" sz="1800" b="0" i="0" u="none" strike="noStrike">
                        <a:solidFill>
                          <a:srgbClr val="000000"/>
                        </a:solidFill>
                        <a:effectLst/>
                        <a:latin typeface="Calibri" panose="020F0502020204030204" pitchFamily="34" charset="0"/>
                      </a:endParaRP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1100" b="0" i="0" u="none" strike="noStrike">
                          <a:solidFill>
                            <a:srgbClr val="000000"/>
                          </a:solidFill>
                          <a:effectLst/>
                          <a:latin typeface="Calibri" panose="020F0502020204030204" pitchFamily="34" charset="0"/>
                        </a:rPr>
                        <a:t>Very useful</a:t>
                      </a: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dirty="0">
                          <a:solidFill>
                            <a:srgbClr val="000000"/>
                          </a:solidFill>
                          <a:effectLst/>
                          <a:latin typeface="Calibri" panose="020F0502020204030204" pitchFamily="34" charset="0"/>
                          <a:hlinkClick r:id="rId9" tooltip="Click to see review page"/>
                        </a:rPr>
                        <a:t>view review</a:t>
                      </a:r>
                      <a:endParaRPr lang="en-GB" sz="1100" b="0" i="0" u="none" strike="noStrike" dirty="0">
                        <a:solidFill>
                          <a:srgbClr val="000000"/>
                        </a:solidFill>
                        <a:effectLst/>
                        <a:latin typeface="Calibri" panose="020F0502020204030204" pitchFamily="34" charset="0"/>
                      </a:endParaRPr>
                    </a:p>
                  </a:txBody>
                  <a:tcPr marL="7520" marR="7520" marT="752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5276793"/>
                  </a:ext>
                </a:extLst>
              </a:tr>
            </a:tbl>
          </a:graphicData>
        </a:graphic>
      </p:graphicFrame>
    </p:spTree>
    <p:extLst>
      <p:ext uri="{BB962C8B-B14F-4D97-AF65-F5344CB8AC3E}">
        <p14:creationId xmlns:p14="http://schemas.microsoft.com/office/powerpoint/2010/main" val="2930464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logo&#10;&#10;Description automatically generated">
            <a:extLst>
              <a:ext uri="{FF2B5EF4-FFF2-40B4-BE49-F238E27FC236}">
                <a16:creationId xmlns:a16="http://schemas.microsoft.com/office/drawing/2014/main" id="{9F314A72-7EBA-DA69-E072-97C1B404A361}"/>
              </a:ext>
            </a:extLst>
          </p:cNvPr>
          <p:cNvPicPr>
            <a:picLocks noChangeAspect="1"/>
          </p:cNvPicPr>
          <p:nvPr/>
        </p:nvPicPr>
        <p:blipFill rotWithShape="1">
          <a:blip r:embed="rId2">
            <a:extLst>
              <a:ext uri="{28A0092B-C50C-407E-A947-70E740481C1C}">
                <a14:useLocalDpi xmlns:a14="http://schemas.microsoft.com/office/drawing/2010/main" val="0"/>
              </a:ext>
            </a:extLst>
          </a:blip>
          <a:srcRect l="27809" t="24138" r="20515" b="22988"/>
          <a:stretch/>
        </p:blipFill>
        <p:spPr>
          <a:xfrm>
            <a:off x="10927628" y="6085490"/>
            <a:ext cx="943805" cy="772510"/>
          </a:xfrm>
          <a:prstGeom prst="rect">
            <a:avLst/>
          </a:prstGeom>
        </p:spPr>
      </p:pic>
      <p:pic>
        <p:nvPicPr>
          <p:cNvPr id="7" name="Picture 6" descr="A picture containing text&#10;&#10;Description automatically generated">
            <a:extLst>
              <a:ext uri="{FF2B5EF4-FFF2-40B4-BE49-F238E27FC236}">
                <a16:creationId xmlns:a16="http://schemas.microsoft.com/office/drawing/2014/main" id="{B22B5549-7CF7-81CB-9010-24567E86C2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2762" y="245196"/>
            <a:ext cx="3077338" cy="1418884"/>
          </a:xfrm>
          <a:prstGeom prst="rect">
            <a:avLst/>
          </a:prstGeom>
        </p:spPr>
      </p:pic>
      <p:graphicFrame>
        <p:nvGraphicFramePr>
          <p:cNvPr id="2" name="Table 1">
            <a:extLst>
              <a:ext uri="{FF2B5EF4-FFF2-40B4-BE49-F238E27FC236}">
                <a16:creationId xmlns:a16="http://schemas.microsoft.com/office/drawing/2014/main" id="{321E1823-9070-175C-8B13-546AB14E392F}"/>
              </a:ext>
            </a:extLst>
          </p:cNvPr>
          <p:cNvGraphicFramePr>
            <a:graphicFrameLocks noGrp="1"/>
          </p:cNvGraphicFramePr>
          <p:nvPr>
            <p:extLst>
              <p:ext uri="{D42A27DB-BD31-4B8C-83A1-F6EECF244321}">
                <p14:modId xmlns:p14="http://schemas.microsoft.com/office/powerpoint/2010/main" val="518593057"/>
              </p:ext>
            </p:extLst>
          </p:nvPr>
        </p:nvGraphicFramePr>
        <p:xfrm>
          <a:off x="838200" y="1949334"/>
          <a:ext cx="10515601" cy="3113319"/>
        </p:xfrm>
        <a:graphic>
          <a:graphicData uri="http://schemas.openxmlformats.org/drawingml/2006/table">
            <a:tbl>
              <a:tblPr/>
              <a:tblGrid>
                <a:gridCol w="701876">
                  <a:extLst>
                    <a:ext uri="{9D8B030D-6E8A-4147-A177-3AD203B41FA5}">
                      <a16:colId xmlns:a16="http://schemas.microsoft.com/office/drawing/2014/main" val="3751977259"/>
                    </a:ext>
                  </a:extLst>
                </a:gridCol>
                <a:gridCol w="864811">
                  <a:extLst>
                    <a:ext uri="{9D8B030D-6E8A-4147-A177-3AD203B41FA5}">
                      <a16:colId xmlns:a16="http://schemas.microsoft.com/office/drawing/2014/main" val="1441892892"/>
                    </a:ext>
                  </a:extLst>
                </a:gridCol>
                <a:gridCol w="7457428">
                  <a:extLst>
                    <a:ext uri="{9D8B030D-6E8A-4147-A177-3AD203B41FA5}">
                      <a16:colId xmlns:a16="http://schemas.microsoft.com/office/drawing/2014/main" val="3573966089"/>
                    </a:ext>
                  </a:extLst>
                </a:gridCol>
                <a:gridCol w="1491486">
                  <a:extLst>
                    <a:ext uri="{9D8B030D-6E8A-4147-A177-3AD203B41FA5}">
                      <a16:colId xmlns:a16="http://schemas.microsoft.com/office/drawing/2014/main" val="3402265525"/>
                    </a:ext>
                  </a:extLst>
                </a:gridCol>
              </a:tblGrid>
              <a:tr h="586567">
                <a:tc>
                  <a:txBody>
                    <a:bodyPr/>
                    <a:lstStyle/>
                    <a:p>
                      <a:pPr algn="l" fontAlgn="ctr"/>
                      <a:r>
                        <a:rPr lang="en-GB" sz="1200" b="1" i="0" u="none" strike="noStrike">
                          <a:solidFill>
                            <a:srgbClr val="FFFFFF"/>
                          </a:solidFill>
                          <a:effectLst/>
                          <a:latin typeface="Calibri" panose="020F0502020204030204" pitchFamily="34" charset="0"/>
                        </a:rPr>
                        <a:t>Date</a:t>
                      </a:r>
                    </a:p>
                  </a:txBody>
                  <a:tcPr marL="7520" marR="7520" marT="7520" marB="0" anchor="ctr">
                    <a:lnL w="6350" cap="flat" cmpd="sng" algn="ctr">
                      <a:solidFill>
                        <a:srgbClr val="000000"/>
                      </a:solidFill>
                      <a:prstDash val="solid"/>
                      <a:round/>
                      <a:headEnd type="none" w="med" len="med"/>
                      <a:tailEnd type="none" w="med" len="med"/>
                    </a:lnL>
                    <a:lnR>
                      <a:noFill/>
                    </a:lnR>
                    <a:lnT>
                      <a:noFill/>
                    </a:lnT>
                    <a:lnB>
                      <a:noFill/>
                    </a:lnB>
                    <a:solidFill>
                      <a:srgbClr val="CB2B66"/>
                    </a:solidFill>
                  </a:tcPr>
                </a:tc>
                <a:tc>
                  <a:txBody>
                    <a:bodyPr/>
                    <a:lstStyle/>
                    <a:p>
                      <a:pPr algn="ctr" fontAlgn="ctr"/>
                      <a:r>
                        <a:rPr lang="en-GB" sz="1200" b="1" i="0" u="none" strike="noStrike">
                          <a:solidFill>
                            <a:srgbClr val="FFFFFF"/>
                          </a:solidFill>
                          <a:effectLst/>
                          <a:latin typeface="Calibri" panose="020F0502020204030204" pitchFamily="34" charset="0"/>
                        </a:rPr>
                        <a:t>Rating</a:t>
                      </a:r>
                    </a:p>
                  </a:txBody>
                  <a:tcPr marL="7520" marR="7520" marT="7520" marB="0" anchor="ctr">
                    <a:lnL>
                      <a:noFill/>
                    </a:lnL>
                    <a:lnR>
                      <a:noFill/>
                    </a:lnR>
                    <a:lnT>
                      <a:noFill/>
                    </a:lnT>
                    <a:lnB>
                      <a:noFill/>
                    </a:lnB>
                    <a:solidFill>
                      <a:srgbClr val="CB2B66"/>
                    </a:solidFill>
                  </a:tcPr>
                </a:tc>
                <a:tc>
                  <a:txBody>
                    <a:bodyPr/>
                    <a:lstStyle/>
                    <a:p>
                      <a:pPr algn="l" fontAlgn="ctr"/>
                      <a:r>
                        <a:rPr lang="en-GB" sz="1200" b="1" i="0" u="none" strike="noStrike">
                          <a:solidFill>
                            <a:srgbClr val="FFFFFF"/>
                          </a:solidFill>
                          <a:effectLst/>
                          <a:latin typeface="Calibri" panose="020F0502020204030204" pitchFamily="34" charset="0"/>
                        </a:rPr>
                        <a:t>Review</a:t>
                      </a:r>
                    </a:p>
                  </a:txBody>
                  <a:tcPr marL="7520" marR="7520" marT="7520" marB="0" anchor="ctr">
                    <a:lnL>
                      <a:noFill/>
                    </a:lnL>
                    <a:lnR>
                      <a:noFill/>
                    </a:lnR>
                    <a:lnT>
                      <a:noFill/>
                    </a:lnT>
                    <a:lnB>
                      <a:noFill/>
                    </a:lnB>
                    <a:solidFill>
                      <a:srgbClr val="CB2B66"/>
                    </a:solidFill>
                  </a:tcPr>
                </a:tc>
                <a:tc>
                  <a:txBody>
                    <a:bodyPr/>
                    <a:lstStyle/>
                    <a:p>
                      <a:pPr algn="ctr" fontAlgn="ctr"/>
                      <a:r>
                        <a:rPr lang="en-US" sz="1200" b="1" i="0" u="none" strike="noStrike">
                          <a:solidFill>
                            <a:srgbClr val="FFFFFF"/>
                          </a:solidFill>
                          <a:effectLst/>
                          <a:latin typeface="Calibri" panose="020F0502020204030204" pitchFamily="34" charset="0"/>
                        </a:rPr>
                        <a:t>Google review (click on link to see the review on google)</a:t>
                      </a:r>
                    </a:p>
                  </a:txBody>
                  <a:tcPr marL="7520" marR="7520" marT="7520" marB="0" anchor="ctr">
                    <a:lnL>
                      <a:noFill/>
                    </a:lnL>
                    <a:lnR w="6350" cap="flat" cmpd="sng" algn="ctr">
                      <a:solidFill>
                        <a:srgbClr val="000000"/>
                      </a:solidFill>
                      <a:prstDash val="solid"/>
                      <a:round/>
                      <a:headEnd type="none" w="med" len="med"/>
                      <a:tailEnd type="none" w="med" len="med"/>
                    </a:lnR>
                    <a:lnT>
                      <a:noFill/>
                    </a:lnT>
                    <a:lnB>
                      <a:noFill/>
                    </a:lnB>
                    <a:solidFill>
                      <a:srgbClr val="CB2B66"/>
                    </a:solidFill>
                  </a:tcPr>
                </a:tc>
                <a:extLst>
                  <a:ext uri="{0D108BD9-81ED-4DB2-BD59-A6C34878D82A}">
                    <a16:rowId xmlns:a16="http://schemas.microsoft.com/office/drawing/2014/main" val="4197791175"/>
                  </a:ext>
                </a:extLst>
              </a:tr>
              <a:tr h="721929">
                <a:tc>
                  <a:txBody>
                    <a:bodyPr/>
                    <a:lstStyle/>
                    <a:p>
                      <a:pPr algn="r" fontAlgn="ctr"/>
                      <a:r>
                        <a:rPr lang="en-GB" sz="1100" b="0" i="0" u="none" strike="noStrike">
                          <a:solidFill>
                            <a:srgbClr val="000000"/>
                          </a:solidFill>
                          <a:effectLst/>
                          <a:latin typeface="Calibri" panose="020F0502020204030204" pitchFamily="34" charset="0"/>
                        </a:rPr>
                        <a:t>15/02/17</a:t>
                      </a:r>
                    </a:p>
                  </a:txBody>
                  <a:tcPr marL="7520" marR="7520" marT="752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5</a:t>
                      </a:r>
                      <a:r>
                        <a:rPr lang="en-GB" sz="1800" b="0" i="0" u="none" strike="noStrike">
                          <a:solidFill>
                            <a:srgbClr val="FFFF00"/>
                          </a:solidFill>
                          <a:effectLst/>
                          <a:latin typeface="Wingdings 2" panose="05020102010507070707" pitchFamily="18" charset="2"/>
                        </a:rPr>
                        <a:t>ê</a:t>
                      </a:r>
                      <a:endParaRPr lang="en-GB" sz="1800" b="0" i="0" u="none" strike="noStrike">
                        <a:solidFill>
                          <a:srgbClr val="000000"/>
                        </a:solidFill>
                        <a:effectLst/>
                        <a:latin typeface="Calibri" panose="020F0502020204030204" pitchFamily="34" charset="0"/>
                      </a:endParaRPr>
                    </a:p>
                  </a:txBody>
                  <a:tcPr marL="7520" marR="7520" marT="752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Gina helped me so much recreating an entire spreadsheet for me saving me so much time each month. Being a complete beginner at anything excel she kindly put up with my endless questions! A friendly manner and no question felt like a stupid question.</a:t>
                      </a:r>
                      <a:br>
                        <a:rPr lang="en-US" sz="1100" b="0" i="0" u="none" strike="noStrike">
                          <a:solidFill>
                            <a:srgbClr val="000000"/>
                          </a:solidFill>
                          <a:effectLst/>
                          <a:latin typeface="Calibri" panose="020F0502020204030204" pitchFamily="34" charset="0"/>
                        </a:rPr>
                      </a:br>
                      <a:br>
                        <a:rPr lang="en-US" sz="1100" b="0" i="0" u="none" strike="noStrike">
                          <a:solidFill>
                            <a:srgbClr val="000000"/>
                          </a:solidFill>
                          <a:effectLst/>
                          <a:latin typeface="Calibri" panose="020F0502020204030204" pitchFamily="34" charset="0"/>
                        </a:rPr>
                      </a:br>
                      <a:r>
                        <a:rPr lang="en-US" sz="1100" b="0" i="0" u="none" strike="noStrike">
                          <a:solidFill>
                            <a:srgbClr val="000000"/>
                          </a:solidFill>
                          <a:effectLst/>
                          <a:latin typeface="Calibri" panose="020F0502020204030204" pitchFamily="34" charset="0"/>
                        </a:rPr>
                        <a:t>Thanks so much! :-)</a:t>
                      </a:r>
                    </a:p>
                  </a:txBody>
                  <a:tcPr marL="7520" marR="7520" marT="752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hlinkClick r:id="rId4" tooltip="Click to see review page"/>
                        </a:rPr>
                        <a:t>view review</a:t>
                      </a:r>
                      <a:endParaRPr lang="en-GB" sz="1100" b="0" i="0" u="none" strike="noStrike">
                        <a:solidFill>
                          <a:srgbClr val="000000"/>
                        </a:solidFill>
                        <a:effectLst/>
                        <a:latin typeface="Calibri" panose="020F0502020204030204" pitchFamily="34" charset="0"/>
                      </a:endParaRPr>
                    </a:p>
                  </a:txBody>
                  <a:tcPr marL="7520" marR="7520" marT="752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1744968"/>
                  </a:ext>
                </a:extLst>
              </a:tr>
              <a:tr h="360965">
                <a:tc>
                  <a:txBody>
                    <a:bodyPr/>
                    <a:lstStyle/>
                    <a:p>
                      <a:pPr algn="r" fontAlgn="ctr"/>
                      <a:r>
                        <a:rPr lang="en-GB" sz="1100" b="0" i="0" u="none" strike="noStrike">
                          <a:solidFill>
                            <a:srgbClr val="000000"/>
                          </a:solidFill>
                          <a:effectLst/>
                          <a:latin typeface="Calibri" panose="020F0502020204030204" pitchFamily="34" charset="0"/>
                        </a:rPr>
                        <a:t>06/02/17</a:t>
                      </a:r>
                    </a:p>
                  </a:txBody>
                  <a:tcPr marL="7520" marR="7520" marT="752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5</a:t>
                      </a:r>
                      <a:r>
                        <a:rPr lang="en-GB" sz="1800" b="0" i="0" u="none" strike="noStrike">
                          <a:solidFill>
                            <a:srgbClr val="FFFF00"/>
                          </a:solidFill>
                          <a:effectLst/>
                          <a:latin typeface="Wingdings 2" panose="05020102010507070707" pitchFamily="18" charset="2"/>
                        </a:rPr>
                        <a:t>ê</a:t>
                      </a:r>
                      <a:endParaRPr lang="en-GB" sz="1800" b="0" i="0" u="none" strike="noStrike">
                        <a:solidFill>
                          <a:srgbClr val="000000"/>
                        </a:solidFill>
                        <a:effectLst/>
                        <a:latin typeface="Calibri" panose="020F0502020204030204" pitchFamily="34" charset="0"/>
                      </a:endParaRP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latin typeface="Calibri" panose="020F0502020204030204" pitchFamily="34" charset="0"/>
                        </a:rPr>
                        <a:t>Gina came in to give me some 1:1 tuition on how to use Outlook as effectively as possible. Her knowledge was broad, and she was friendly and helpful, easily adapting the time to cover what I needed to know. Highly recommend. Thanks Gina!</a:t>
                      </a: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Calibri" panose="020F0502020204030204" pitchFamily="34" charset="0"/>
                          <a:hlinkClick r:id="rId5" tooltip="Click to see review page"/>
                        </a:rPr>
                        <a:t>view review</a:t>
                      </a:r>
                      <a:endParaRPr lang="en-GB" sz="1100" b="0" i="0" u="none" strike="noStrike">
                        <a:solidFill>
                          <a:srgbClr val="000000"/>
                        </a:solidFill>
                        <a:effectLst/>
                        <a:latin typeface="Calibri" panose="020F0502020204030204" pitchFamily="34" charset="0"/>
                      </a:endParaRPr>
                    </a:p>
                  </a:txBody>
                  <a:tcPr marL="7520" marR="7520" marT="752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89123096"/>
                  </a:ext>
                </a:extLst>
              </a:tr>
              <a:tr h="1443858">
                <a:tc>
                  <a:txBody>
                    <a:bodyPr/>
                    <a:lstStyle/>
                    <a:p>
                      <a:pPr algn="r" fontAlgn="ctr"/>
                      <a:r>
                        <a:rPr lang="en-GB" sz="1100" b="0" i="0" u="none" strike="noStrike">
                          <a:solidFill>
                            <a:srgbClr val="000000"/>
                          </a:solidFill>
                          <a:effectLst/>
                          <a:latin typeface="Calibri" panose="020F0502020204030204" pitchFamily="34" charset="0"/>
                        </a:rPr>
                        <a:t>29/11/16</a:t>
                      </a:r>
                    </a:p>
                  </a:txBody>
                  <a:tcPr marL="7520" marR="7520" marT="752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800" b="0" i="0" u="none" strike="noStrike">
                          <a:solidFill>
                            <a:srgbClr val="000000"/>
                          </a:solidFill>
                          <a:effectLst/>
                          <a:latin typeface="Calibri" panose="020F0502020204030204" pitchFamily="34" charset="0"/>
                        </a:rPr>
                        <a:t>5</a:t>
                      </a:r>
                      <a:r>
                        <a:rPr lang="en-GB" sz="1800" b="0" i="0" u="none" strike="noStrike">
                          <a:solidFill>
                            <a:srgbClr val="FFFF00"/>
                          </a:solidFill>
                          <a:effectLst/>
                          <a:latin typeface="Wingdings 2" panose="05020102010507070707" pitchFamily="18" charset="2"/>
                        </a:rPr>
                        <a:t>ê</a:t>
                      </a:r>
                      <a:endParaRPr lang="en-GB" sz="1800" b="0" i="0" u="none" strike="noStrike">
                        <a:solidFill>
                          <a:srgbClr val="000000"/>
                        </a:solidFill>
                        <a:effectLst/>
                        <a:latin typeface="Calibri" panose="020F0502020204030204" pitchFamily="34" charset="0"/>
                      </a:endParaRP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latin typeface="Calibri" panose="020F0502020204030204" pitchFamily="34" charset="0"/>
                        </a:rPr>
                        <a:t>Gina is the best !</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I booked a two-hour training session with Gina to cover specific reports and functions in Excel.</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I had thought that this would not be sufficient time to cover everything and that I would need to book further sessions however Gina managed to cover everything in the initial session.</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Her style of training is friendly, professional and concise, I got exactly what I needed from the training session, no time wasted going over things that were not necessary?</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I cannot praise Gina enough for her teaching abilities and have no hesitation in recommending her.</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At the end of the day, I learned everything I needed in a shorter time than anticipated saving me valuable time and money.</a:t>
                      </a:r>
                    </a:p>
                  </a:txBody>
                  <a:tcPr marL="7520" marR="7520" marT="75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dirty="0">
                          <a:solidFill>
                            <a:srgbClr val="000000"/>
                          </a:solidFill>
                          <a:effectLst/>
                          <a:latin typeface="Calibri" panose="020F0502020204030204" pitchFamily="34" charset="0"/>
                          <a:hlinkClick r:id="rId6" tooltip="Click to see review page"/>
                        </a:rPr>
                        <a:t>view review</a:t>
                      </a:r>
                      <a:endParaRPr lang="en-GB" sz="1100" b="0" i="0" u="none" strike="noStrike" dirty="0">
                        <a:solidFill>
                          <a:srgbClr val="000000"/>
                        </a:solidFill>
                        <a:effectLst/>
                        <a:latin typeface="Calibri" panose="020F0502020204030204" pitchFamily="34" charset="0"/>
                      </a:endParaRPr>
                    </a:p>
                  </a:txBody>
                  <a:tcPr marL="7520" marR="7520" marT="752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6193271"/>
                  </a:ext>
                </a:extLst>
              </a:tr>
            </a:tbl>
          </a:graphicData>
        </a:graphic>
      </p:graphicFrame>
    </p:spTree>
    <p:extLst>
      <p:ext uri="{BB962C8B-B14F-4D97-AF65-F5344CB8AC3E}">
        <p14:creationId xmlns:p14="http://schemas.microsoft.com/office/powerpoint/2010/main" val="33815559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1879</Words>
  <Application>Microsoft Office PowerPoint</Application>
  <PresentationFormat>Widescreen</PresentationFormat>
  <Paragraphs>160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Wingdings 2</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Gina Cohen</dc:creator>
  <cp:lastModifiedBy>Gina Cohen</cp:lastModifiedBy>
  <cp:revision>3</cp:revision>
  <dcterms:created xsi:type="dcterms:W3CDTF">2022-09-05T08:35:30Z</dcterms:created>
  <dcterms:modified xsi:type="dcterms:W3CDTF">2022-11-17T12:38:08Z</dcterms:modified>
</cp:coreProperties>
</file>